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8" r:id="rId1"/>
  </p:sldMasterIdLst>
  <p:notesMasterIdLst>
    <p:notesMasterId r:id="rId39"/>
  </p:notesMasterIdLst>
  <p:sldIdLst>
    <p:sldId id="256" r:id="rId2"/>
    <p:sldId id="258" r:id="rId3"/>
    <p:sldId id="283" r:id="rId4"/>
    <p:sldId id="279" r:id="rId5"/>
    <p:sldId id="262" r:id="rId6"/>
    <p:sldId id="285" r:id="rId7"/>
    <p:sldId id="286" r:id="rId8"/>
    <p:sldId id="288" r:id="rId9"/>
    <p:sldId id="289" r:id="rId10"/>
    <p:sldId id="290" r:id="rId11"/>
    <p:sldId id="291" r:id="rId12"/>
    <p:sldId id="292" r:id="rId13"/>
    <p:sldId id="316" r:id="rId14"/>
    <p:sldId id="298" r:id="rId15"/>
    <p:sldId id="297" r:id="rId16"/>
    <p:sldId id="268" r:id="rId17"/>
    <p:sldId id="269" r:id="rId18"/>
    <p:sldId id="293" r:id="rId19"/>
    <p:sldId id="294" r:id="rId20"/>
    <p:sldId id="295" r:id="rId21"/>
    <p:sldId id="296" r:id="rId22"/>
    <p:sldId id="299" r:id="rId23"/>
    <p:sldId id="300" r:id="rId24"/>
    <p:sldId id="303" r:id="rId25"/>
    <p:sldId id="301" r:id="rId26"/>
    <p:sldId id="271" r:id="rId27"/>
    <p:sldId id="302" r:id="rId28"/>
    <p:sldId id="304" r:id="rId29"/>
    <p:sldId id="308" r:id="rId30"/>
    <p:sldId id="305" r:id="rId31"/>
    <p:sldId id="306" r:id="rId32"/>
    <p:sldId id="310" r:id="rId33"/>
    <p:sldId id="312" r:id="rId34"/>
    <p:sldId id="309" r:id="rId35"/>
    <p:sldId id="311" r:id="rId36"/>
    <p:sldId id="313" r:id="rId37"/>
    <p:sldId id="31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Nicolosi" initials="CN" lastIdx="1" clrIdx="0">
    <p:extLst>
      <p:ext uri="{19B8F6BF-5375-455C-9EA6-DF929625EA0E}">
        <p15:presenceInfo xmlns:p15="http://schemas.microsoft.com/office/powerpoint/2012/main" userId="S::cristina.nicolosi@unifi.it::a885971e-8242-4d78-8395-973a759d54ea" providerId="AD"/>
      </p:ext>
    </p:extLst>
  </p:cmAuthor>
  <p:cmAuthor id="2" name="Dario Giattini" initials="DG" lastIdx="99" clrIdx="1">
    <p:extLst>
      <p:ext uri="{19B8F6BF-5375-455C-9EA6-DF929625EA0E}">
        <p15:presenceInfo xmlns:p15="http://schemas.microsoft.com/office/powerpoint/2012/main" userId="S::dario.giattini@unifi.it::caa30c2e-de22-40ed-b242-52ebfa8837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5741"/>
  </p:normalViewPr>
  <p:slideViewPr>
    <p:cSldViewPr snapToGrid="0" snapToObjects="1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034AF9-6CA7-4EF7-A141-7CDE6C95248E}" type="doc">
      <dgm:prSet loTypeId="urn:microsoft.com/office/officeart/2005/8/layout/hierarchy1" loCatId="hierarchy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5F1ED13-107C-4FE3-BA1E-5283DA16B36B}">
      <dgm:prSet custT="1"/>
      <dgm:spPr/>
      <dgm:t>
        <a:bodyPr/>
        <a:lstStyle/>
        <a:p>
          <a:r>
            <a:rPr lang="en-US" sz="1200" b="1"/>
            <a:t> </a:t>
          </a:r>
          <a:r>
            <a:rPr lang="en-US" sz="2400" b="1">
              <a:latin typeface="Trebuchet MS" panose="020B0703020202090204" pitchFamily="34" charset="0"/>
            </a:rPr>
            <a:t>TRATTAMENTI PER RALLENTARE LA PROGRESSIONE DELLA MIOPIA:</a:t>
          </a:r>
          <a:endParaRPr lang="en-US" sz="2400">
            <a:latin typeface="Trebuchet MS" panose="020B0703020202090204" pitchFamily="34" charset="0"/>
          </a:endParaRPr>
        </a:p>
      </dgm:t>
    </dgm:pt>
    <dgm:pt modelId="{652CD043-508D-40F7-850B-4298D1382D25}" type="parTrans" cxnId="{4C68EDCE-5710-43D8-BE1E-DED0860B2D07}">
      <dgm:prSet/>
      <dgm:spPr/>
      <dgm:t>
        <a:bodyPr/>
        <a:lstStyle/>
        <a:p>
          <a:endParaRPr lang="en-US"/>
        </a:p>
      </dgm:t>
    </dgm:pt>
    <dgm:pt modelId="{00A84FD4-A823-4E92-9CB9-D446DD88025E}" type="sibTrans" cxnId="{4C68EDCE-5710-43D8-BE1E-DED0860B2D07}">
      <dgm:prSet/>
      <dgm:spPr/>
      <dgm:t>
        <a:bodyPr/>
        <a:lstStyle/>
        <a:p>
          <a:endParaRPr lang="en-US"/>
        </a:p>
      </dgm:t>
    </dgm:pt>
    <dgm:pt modelId="{35B6E3E6-35B9-4C29-9840-76DEFE69A756}">
      <dgm:prSet custT="1"/>
      <dgm:spPr/>
      <dgm:t>
        <a:bodyPr/>
        <a:lstStyle/>
        <a:p>
          <a:r>
            <a:rPr lang="en-US" sz="2000" b="1">
              <a:latin typeface="Trebuchet MS" panose="020B0703020202090204" pitchFamily="34" charset="0"/>
            </a:rPr>
            <a:t>OTTICI</a:t>
          </a:r>
          <a:endParaRPr lang="en-US" sz="2000">
            <a:latin typeface="Trebuchet MS" panose="020B0703020202090204" pitchFamily="34" charset="0"/>
          </a:endParaRPr>
        </a:p>
      </dgm:t>
    </dgm:pt>
    <dgm:pt modelId="{8BDCDAFA-113B-41C4-B13C-2662A5E901F5}" type="parTrans" cxnId="{6410DA39-8938-41C6-A292-9D5A43212805}">
      <dgm:prSet/>
      <dgm:spPr/>
      <dgm:t>
        <a:bodyPr/>
        <a:lstStyle/>
        <a:p>
          <a:endParaRPr lang="en-US"/>
        </a:p>
      </dgm:t>
    </dgm:pt>
    <dgm:pt modelId="{8323D62E-AA29-474D-9A2F-7597B4F6CCA1}" type="sibTrans" cxnId="{6410DA39-8938-41C6-A292-9D5A43212805}">
      <dgm:prSet/>
      <dgm:spPr/>
      <dgm:t>
        <a:bodyPr/>
        <a:lstStyle/>
        <a:p>
          <a:endParaRPr lang="en-US"/>
        </a:p>
      </dgm:t>
    </dgm:pt>
    <dgm:pt modelId="{5EEE19D9-7CFE-4EC7-BBA0-B4FE0002FAB6}">
      <dgm:prSet custT="1"/>
      <dgm:spPr/>
      <dgm:t>
        <a:bodyPr/>
        <a:lstStyle/>
        <a:p>
          <a:r>
            <a:rPr lang="en-US" sz="2000" b="1">
              <a:latin typeface="Trebuchet MS" panose="020B0703020202090204" pitchFamily="34" charset="0"/>
            </a:rPr>
            <a:t>FARMACOLOGICI</a:t>
          </a:r>
          <a:endParaRPr lang="en-US" sz="2000">
            <a:latin typeface="Trebuchet MS" panose="020B0703020202090204" pitchFamily="34" charset="0"/>
          </a:endParaRPr>
        </a:p>
      </dgm:t>
    </dgm:pt>
    <dgm:pt modelId="{07B18B8C-37C4-41C1-9E47-E2A51A6498A0}" type="parTrans" cxnId="{86FC35FC-AF31-4913-B178-44E168D6A7D6}">
      <dgm:prSet/>
      <dgm:spPr/>
      <dgm:t>
        <a:bodyPr/>
        <a:lstStyle/>
        <a:p>
          <a:endParaRPr lang="en-US"/>
        </a:p>
      </dgm:t>
    </dgm:pt>
    <dgm:pt modelId="{9AA0661A-F86C-4156-B77D-D27EFB23A36E}" type="sibTrans" cxnId="{86FC35FC-AF31-4913-B178-44E168D6A7D6}">
      <dgm:prSet/>
      <dgm:spPr/>
      <dgm:t>
        <a:bodyPr/>
        <a:lstStyle/>
        <a:p>
          <a:endParaRPr lang="en-US"/>
        </a:p>
      </dgm:t>
    </dgm:pt>
    <dgm:pt modelId="{F67E473D-5323-46B4-A036-EC1F23D50542}">
      <dgm:prSet custT="1"/>
      <dgm:spPr/>
      <dgm:t>
        <a:bodyPr/>
        <a:lstStyle/>
        <a:p>
          <a:r>
            <a:rPr lang="en-US" sz="2000" b="1">
              <a:latin typeface="Trebuchet MS" panose="020B0703020202090204" pitchFamily="34" charset="0"/>
            </a:rPr>
            <a:t>AMBIENTALI</a:t>
          </a:r>
          <a:endParaRPr lang="en-US" sz="2000">
            <a:latin typeface="Trebuchet MS" panose="020B0703020202090204" pitchFamily="34" charset="0"/>
          </a:endParaRPr>
        </a:p>
      </dgm:t>
    </dgm:pt>
    <dgm:pt modelId="{546521C9-3C58-4BB0-BDB5-28A889B4E203}" type="parTrans" cxnId="{A9082FA9-47F1-424C-A1A2-3CF8521172A1}">
      <dgm:prSet/>
      <dgm:spPr/>
      <dgm:t>
        <a:bodyPr/>
        <a:lstStyle/>
        <a:p>
          <a:endParaRPr lang="en-US"/>
        </a:p>
      </dgm:t>
    </dgm:pt>
    <dgm:pt modelId="{391F7DE6-0C9B-4CE5-A5FD-3026B18E39C3}" type="sibTrans" cxnId="{A9082FA9-47F1-424C-A1A2-3CF8521172A1}">
      <dgm:prSet/>
      <dgm:spPr/>
      <dgm:t>
        <a:bodyPr/>
        <a:lstStyle/>
        <a:p>
          <a:endParaRPr lang="en-US"/>
        </a:p>
      </dgm:t>
    </dgm:pt>
    <dgm:pt modelId="{441B67BA-8B1D-457E-8C3F-7012319C8EE1}">
      <dgm:prSet custT="1"/>
      <dgm:spPr/>
      <dgm:t>
        <a:bodyPr/>
        <a:lstStyle/>
        <a:p>
          <a:r>
            <a:rPr lang="en-US" sz="2000" b="1">
              <a:latin typeface="Trebuchet MS" panose="020B0703020202090204" pitchFamily="34" charset="0"/>
            </a:rPr>
            <a:t>COMPORTAMENTALI</a:t>
          </a:r>
          <a:r>
            <a:rPr lang="en-US" sz="1200" b="1"/>
            <a:t> </a:t>
          </a:r>
          <a:endParaRPr lang="en-US" sz="1200"/>
        </a:p>
      </dgm:t>
    </dgm:pt>
    <dgm:pt modelId="{6E196606-8623-4F92-9AFA-D58828EBAE5D}" type="parTrans" cxnId="{8D59F4A2-D6EB-4C15-B6A7-E6177E7B87C2}">
      <dgm:prSet/>
      <dgm:spPr/>
      <dgm:t>
        <a:bodyPr/>
        <a:lstStyle/>
        <a:p>
          <a:endParaRPr lang="en-US"/>
        </a:p>
      </dgm:t>
    </dgm:pt>
    <dgm:pt modelId="{79D97463-321D-4DBF-BD0D-6974F5833491}" type="sibTrans" cxnId="{8D59F4A2-D6EB-4C15-B6A7-E6177E7B87C2}">
      <dgm:prSet/>
      <dgm:spPr/>
      <dgm:t>
        <a:bodyPr/>
        <a:lstStyle/>
        <a:p>
          <a:endParaRPr lang="en-US"/>
        </a:p>
      </dgm:t>
    </dgm:pt>
    <dgm:pt modelId="{12FEF4C0-A127-254B-BDD8-A6AD69AFA17C}" type="pres">
      <dgm:prSet presAssocID="{CF034AF9-6CA7-4EF7-A141-7CDE6C9524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55B482-C963-DB45-A7CF-BB275B78693E}" type="pres">
      <dgm:prSet presAssocID="{E5F1ED13-107C-4FE3-BA1E-5283DA16B36B}" presName="hierRoot1" presStyleCnt="0"/>
      <dgm:spPr/>
    </dgm:pt>
    <dgm:pt modelId="{70274D52-3BED-884B-82C5-F25397A0F42B}" type="pres">
      <dgm:prSet presAssocID="{E5F1ED13-107C-4FE3-BA1E-5283DA16B36B}" presName="composite" presStyleCnt="0"/>
      <dgm:spPr/>
    </dgm:pt>
    <dgm:pt modelId="{91B0DDA6-A169-0C4F-803B-2F38714189CD}" type="pres">
      <dgm:prSet presAssocID="{E5F1ED13-107C-4FE3-BA1E-5283DA16B36B}" presName="background" presStyleLbl="node0" presStyleIdx="0" presStyleCnt="1"/>
      <dgm:spPr/>
    </dgm:pt>
    <dgm:pt modelId="{808A82E9-A6A6-A046-92B4-4BB3AC436F93}" type="pres">
      <dgm:prSet presAssocID="{E5F1ED13-107C-4FE3-BA1E-5283DA16B36B}" presName="text" presStyleLbl="fgAcc0" presStyleIdx="0" presStyleCnt="1" custScaleX="768769" custScaleY="189717">
        <dgm:presLayoutVars>
          <dgm:chPref val="3"/>
        </dgm:presLayoutVars>
      </dgm:prSet>
      <dgm:spPr/>
    </dgm:pt>
    <dgm:pt modelId="{F782F09D-B6EE-E84D-B312-EAF86BE67114}" type="pres">
      <dgm:prSet presAssocID="{E5F1ED13-107C-4FE3-BA1E-5283DA16B36B}" presName="hierChild2" presStyleCnt="0"/>
      <dgm:spPr/>
    </dgm:pt>
    <dgm:pt modelId="{F77F6EB9-F90C-2441-89BB-61E23F04F106}" type="pres">
      <dgm:prSet presAssocID="{8BDCDAFA-113B-41C4-B13C-2662A5E901F5}" presName="Name10" presStyleLbl="parChTrans1D2" presStyleIdx="0" presStyleCnt="4"/>
      <dgm:spPr/>
    </dgm:pt>
    <dgm:pt modelId="{FE8FECD2-4A6C-9043-97B3-CB14853FE12F}" type="pres">
      <dgm:prSet presAssocID="{35B6E3E6-35B9-4C29-9840-76DEFE69A756}" presName="hierRoot2" presStyleCnt="0"/>
      <dgm:spPr/>
    </dgm:pt>
    <dgm:pt modelId="{AACE3B70-7BAC-3347-8A64-2A6A09CBFC9A}" type="pres">
      <dgm:prSet presAssocID="{35B6E3E6-35B9-4C29-9840-76DEFE69A756}" presName="composite2" presStyleCnt="0"/>
      <dgm:spPr/>
    </dgm:pt>
    <dgm:pt modelId="{9CB1DF3E-2AAF-D446-9880-01CC7380FA34}" type="pres">
      <dgm:prSet presAssocID="{35B6E3E6-35B9-4C29-9840-76DEFE69A756}" presName="background2" presStyleLbl="node2" presStyleIdx="0" presStyleCnt="4"/>
      <dgm:spPr/>
    </dgm:pt>
    <dgm:pt modelId="{9214154C-B3C2-D540-80A9-E4E8BA34F0B7}" type="pres">
      <dgm:prSet presAssocID="{35B6E3E6-35B9-4C29-9840-76DEFE69A756}" presName="text2" presStyleLbl="fgAcc2" presStyleIdx="0" presStyleCnt="4">
        <dgm:presLayoutVars>
          <dgm:chPref val="3"/>
        </dgm:presLayoutVars>
      </dgm:prSet>
      <dgm:spPr/>
    </dgm:pt>
    <dgm:pt modelId="{941CF4A3-DD21-1F43-B014-BD45D7542FB1}" type="pres">
      <dgm:prSet presAssocID="{35B6E3E6-35B9-4C29-9840-76DEFE69A756}" presName="hierChild3" presStyleCnt="0"/>
      <dgm:spPr/>
    </dgm:pt>
    <dgm:pt modelId="{B47EA12A-B16C-984C-B802-9740CD9F3262}" type="pres">
      <dgm:prSet presAssocID="{07B18B8C-37C4-41C1-9E47-E2A51A6498A0}" presName="Name10" presStyleLbl="parChTrans1D2" presStyleIdx="1" presStyleCnt="4"/>
      <dgm:spPr/>
    </dgm:pt>
    <dgm:pt modelId="{79CDD208-5892-E94D-91E0-FFB579449F32}" type="pres">
      <dgm:prSet presAssocID="{5EEE19D9-7CFE-4EC7-BBA0-B4FE0002FAB6}" presName="hierRoot2" presStyleCnt="0"/>
      <dgm:spPr/>
    </dgm:pt>
    <dgm:pt modelId="{A03D7831-4F18-D548-829B-B96E3DC92730}" type="pres">
      <dgm:prSet presAssocID="{5EEE19D9-7CFE-4EC7-BBA0-B4FE0002FAB6}" presName="composite2" presStyleCnt="0"/>
      <dgm:spPr/>
    </dgm:pt>
    <dgm:pt modelId="{D0583E2E-FCA9-B54F-B267-BDACA028DB8B}" type="pres">
      <dgm:prSet presAssocID="{5EEE19D9-7CFE-4EC7-BBA0-B4FE0002FAB6}" presName="background2" presStyleLbl="node2" presStyleIdx="1" presStyleCnt="4"/>
      <dgm:spPr/>
    </dgm:pt>
    <dgm:pt modelId="{9CF1180B-24A1-A64F-B1E8-59E3A7C0CBA3}" type="pres">
      <dgm:prSet presAssocID="{5EEE19D9-7CFE-4EC7-BBA0-B4FE0002FAB6}" presName="text2" presStyleLbl="fgAcc2" presStyleIdx="1" presStyleCnt="4" custScaleX="202977">
        <dgm:presLayoutVars>
          <dgm:chPref val="3"/>
        </dgm:presLayoutVars>
      </dgm:prSet>
      <dgm:spPr/>
    </dgm:pt>
    <dgm:pt modelId="{A311E4AB-DB2E-F04E-9DA9-BA71B06F9BEE}" type="pres">
      <dgm:prSet presAssocID="{5EEE19D9-7CFE-4EC7-BBA0-B4FE0002FAB6}" presName="hierChild3" presStyleCnt="0"/>
      <dgm:spPr/>
    </dgm:pt>
    <dgm:pt modelId="{987C4EC6-EED0-F64A-A114-E3238606AA9A}" type="pres">
      <dgm:prSet presAssocID="{546521C9-3C58-4BB0-BDB5-28A889B4E203}" presName="Name10" presStyleLbl="parChTrans1D2" presStyleIdx="2" presStyleCnt="4"/>
      <dgm:spPr/>
    </dgm:pt>
    <dgm:pt modelId="{7329005C-52E8-AA40-B508-146B19A97B0A}" type="pres">
      <dgm:prSet presAssocID="{F67E473D-5323-46B4-A036-EC1F23D50542}" presName="hierRoot2" presStyleCnt="0"/>
      <dgm:spPr/>
    </dgm:pt>
    <dgm:pt modelId="{02C6BC95-781F-9D4A-AE6D-91A966CD24C0}" type="pres">
      <dgm:prSet presAssocID="{F67E473D-5323-46B4-A036-EC1F23D50542}" presName="composite2" presStyleCnt="0"/>
      <dgm:spPr/>
    </dgm:pt>
    <dgm:pt modelId="{0C546552-4404-E043-A69F-DCA1042E9526}" type="pres">
      <dgm:prSet presAssocID="{F67E473D-5323-46B4-A036-EC1F23D50542}" presName="background2" presStyleLbl="node2" presStyleIdx="2" presStyleCnt="4"/>
      <dgm:spPr/>
    </dgm:pt>
    <dgm:pt modelId="{6F7FC393-2515-1C4F-BA6E-0A4762A19181}" type="pres">
      <dgm:prSet presAssocID="{F67E473D-5323-46B4-A036-EC1F23D50542}" presName="text2" presStyleLbl="fgAcc2" presStyleIdx="2" presStyleCnt="4" custScaleX="151567">
        <dgm:presLayoutVars>
          <dgm:chPref val="3"/>
        </dgm:presLayoutVars>
      </dgm:prSet>
      <dgm:spPr/>
    </dgm:pt>
    <dgm:pt modelId="{4164686F-B99A-7F47-88D7-D896674BFDF8}" type="pres">
      <dgm:prSet presAssocID="{F67E473D-5323-46B4-A036-EC1F23D50542}" presName="hierChild3" presStyleCnt="0"/>
      <dgm:spPr/>
    </dgm:pt>
    <dgm:pt modelId="{DE4EB3D3-EFFC-174B-8C3B-93DBA0BE2592}" type="pres">
      <dgm:prSet presAssocID="{6E196606-8623-4F92-9AFA-D58828EBAE5D}" presName="Name10" presStyleLbl="parChTrans1D2" presStyleIdx="3" presStyleCnt="4"/>
      <dgm:spPr/>
    </dgm:pt>
    <dgm:pt modelId="{1864D8FA-31CA-5041-8A77-4123CDE9CC0C}" type="pres">
      <dgm:prSet presAssocID="{441B67BA-8B1D-457E-8C3F-7012319C8EE1}" presName="hierRoot2" presStyleCnt="0"/>
      <dgm:spPr/>
    </dgm:pt>
    <dgm:pt modelId="{3E006E46-E925-6447-B629-E21B23440EF4}" type="pres">
      <dgm:prSet presAssocID="{441B67BA-8B1D-457E-8C3F-7012319C8EE1}" presName="composite2" presStyleCnt="0"/>
      <dgm:spPr/>
    </dgm:pt>
    <dgm:pt modelId="{035D5BA2-C0D1-A043-9EFD-D1D541419A2D}" type="pres">
      <dgm:prSet presAssocID="{441B67BA-8B1D-457E-8C3F-7012319C8EE1}" presName="background2" presStyleLbl="node2" presStyleIdx="3" presStyleCnt="4"/>
      <dgm:spPr/>
    </dgm:pt>
    <dgm:pt modelId="{498AAB12-E50F-9B48-9A37-8562EC008096}" type="pres">
      <dgm:prSet presAssocID="{441B67BA-8B1D-457E-8C3F-7012319C8EE1}" presName="text2" presStyleLbl="fgAcc2" presStyleIdx="3" presStyleCnt="4" custScaleX="236131">
        <dgm:presLayoutVars>
          <dgm:chPref val="3"/>
        </dgm:presLayoutVars>
      </dgm:prSet>
      <dgm:spPr/>
    </dgm:pt>
    <dgm:pt modelId="{7A6517AF-3B4C-8841-AC7D-06380991DFEC}" type="pres">
      <dgm:prSet presAssocID="{441B67BA-8B1D-457E-8C3F-7012319C8EE1}" presName="hierChild3" presStyleCnt="0"/>
      <dgm:spPr/>
    </dgm:pt>
  </dgm:ptLst>
  <dgm:cxnLst>
    <dgm:cxn modelId="{6410DA39-8938-41C6-A292-9D5A43212805}" srcId="{E5F1ED13-107C-4FE3-BA1E-5283DA16B36B}" destId="{35B6E3E6-35B9-4C29-9840-76DEFE69A756}" srcOrd="0" destOrd="0" parTransId="{8BDCDAFA-113B-41C4-B13C-2662A5E901F5}" sibTransId="{8323D62E-AA29-474D-9A2F-7597B4F6CCA1}"/>
    <dgm:cxn modelId="{61C3073A-78A2-0E46-AB12-F3DEB9D2AB7D}" type="presOf" srcId="{07B18B8C-37C4-41C1-9E47-E2A51A6498A0}" destId="{B47EA12A-B16C-984C-B802-9740CD9F3262}" srcOrd="0" destOrd="0" presId="urn:microsoft.com/office/officeart/2005/8/layout/hierarchy1"/>
    <dgm:cxn modelId="{8E0A083D-6B41-AD4E-A059-EA83AEEF9C75}" type="presOf" srcId="{E5F1ED13-107C-4FE3-BA1E-5283DA16B36B}" destId="{808A82E9-A6A6-A046-92B4-4BB3AC436F93}" srcOrd="0" destOrd="0" presId="urn:microsoft.com/office/officeart/2005/8/layout/hierarchy1"/>
    <dgm:cxn modelId="{3FD2003E-1F07-A246-B17F-645647D60EFA}" type="presOf" srcId="{F67E473D-5323-46B4-A036-EC1F23D50542}" destId="{6F7FC393-2515-1C4F-BA6E-0A4762A19181}" srcOrd="0" destOrd="0" presId="urn:microsoft.com/office/officeart/2005/8/layout/hierarchy1"/>
    <dgm:cxn modelId="{36A44D5B-1D57-4749-936E-EB43F7B8623D}" type="presOf" srcId="{546521C9-3C58-4BB0-BDB5-28A889B4E203}" destId="{987C4EC6-EED0-F64A-A114-E3238606AA9A}" srcOrd="0" destOrd="0" presId="urn:microsoft.com/office/officeart/2005/8/layout/hierarchy1"/>
    <dgm:cxn modelId="{64796D78-AFEB-FF45-806A-BB4F1688EBD1}" type="presOf" srcId="{441B67BA-8B1D-457E-8C3F-7012319C8EE1}" destId="{498AAB12-E50F-9B48-9A37-8562EC008096}" srcOrd="0" destOrd="0" presId="urn:microsoft.com/office/officeart/2005/8/layout/hierarchy1"/>
    <dgm:cxn modelId="{E13DA67E-9F3F-4449-8C62-00ACCB1273C7}" type="presOf" srcId="{CF034AF9-6CA7-4EF7-A141-7CDE6C95248E}" destId="{12FEF4C0-A127-254B-BDD8-A6AD69AFA17C}" srcOrd="0" destOrd="0" presId="urn:microsoft.com/office/officeart/2005/8/layout/hierarchy1"/>
    <dgm:cxn modelId="{05B7679A-0690-C84C-A7B6-4926D3CF6AE7}" type="presOf" srcId="{8BDCDAFA-113B-41C4-B13C-2662A5E901F5}" destId="{F77F6EB9-F90C-2441-89BB-61E23F04F106}" srcOrd="0" destOrd="0" presId="urn:microsoft.com/office/officeart/2005/8/layout/hierarchy1"/>
    <dgm:cxn modelId="{8D59F4A2-D6EB-4C15-B6A7-E6177E7B87C2}" srcId="{E5F1ED13-107C-4FE3-BA1E-5283DA16B36B}" destId="{441B67BA-8B1D-457E-8C3F-7012319C8EE1}" srcOrd="3" destOrd="0" parTransId="{6E196606-8623-4F92-9AFA-D58828EBAE5D}" sibTransId="{79D97463-321D-4DBF-BD0D-6974F5833491}"/>
    <dgm:cxn modelId="{A9082FA9-47F1-424C-A1A2-3CF8521172A1}" srcId="{E5F1ED13-107C-4FE3-BA1E-5283DA16B36B}" destId="{F67E473D-5323-46B4-A036-EC1F23D50542}" srcOrd="2" destOrd="0" parTransId="{546521C9-3C58-4BB0-BDB5-28A889B4E203}" sibTransId="{391F7DE6-0C9B-4CE5-A5FD-3026B18E39C3}"/>
    <dgm:cxn modelId="{F6D9BDAE-C866-AE4F-A3A9-0F83B2B00F9C}" type="presOf" srcId="{5EEE19D9-7CFE-4EC7-BBA0-B4FE0002FAB6}" destId="{9CF1180B-24A1-A64F-B1E8-59E3A7C0CBA3}" srcOrd="0" destOrd="0" presId="urn:microsoft.com/office/officeart/2005/8/layout/hierarchy1"/>
    <dgm:cxn modelId="{4C68EDCE-5710-43D8-BE1E-DED0860B2D07}" srcId="{CF034AF9-6CA7-4EF7-A141-7CDE6C95248E}" destId="{E5F1ED13-107C-4FE3-BA1E-5283DA16B36B}" srcOrd="0" destOrd="0" parTransId="{652CD043-508D-40F7-850B-4298D1382D25}" sibTransId="{00A84FD4-A823-4E92-9CB9-D446DD88025E}"/>
    <dgm:cxn modelId="{1F1B0CEC-AA32-A84B-8539-AB881B9F497C}" type="presOf" srcId="{6E196606-8623-4F92-9AFA-D58828EBAE5D}" destId="{DE4EB3D3-EFFC-174B-8C3B-93DBA0BE2592}" srcOrd="0" destOrd="0" presId="urn:microsoft.com/office/officeart/2005/8/layout/hierarchy1"/>
    <dgm:cxn modelId="{86FC35FC-AF31-4913-B178-44E168D6A7D6}" srcId="{E5F1ED13-107C-4FE3-BA1E-5283DA16B36B}" destId="{5EEE19D9-7CFE-4EC7-BBA0-B4FE0002FAB6}" srcOrd="1" destOrd="0" parTransId="{07B18B8C-37C4-41C1-9E47-E2A51A6498A0}" sibTransId="{9AA0661A-F86C-4156-B77D-D27EFB23A36E}"/>
    <dgm:cxn modelId="{BA8EB3FF-9B36-4148-A665-DC5D4D18AA41}" type="presOf" srcId="{35B6E3E6-35B9-4C29-9840-76DEFE69A756}" destId="{9214154C-B3C2-D540-80A9-E4E8BA34F0B7}" srcOrd="0" destOrd="0" presId="urn:microsoft.com/office/officeart/2005/8/layout/hierarchy1"/>
    <dgm:cxn modelId="{D57D7174-E35A-1349-92D3-D3216DD78E34}" type="presParOf" srcId="{12FEF4C0-A127-254B-BDD8-A6AD69AFA17C}" destId="{3655B482-C963-DB45-A7CF-BB275B78693E}" srcOrd="0" destOrd="0" presId="urn:microsoft.com/office/officeart/2005/8/layout/hierarchy1"/>
    <dgm:cxn modelId="{DABD05F8-E7EE-9C4E-B5E8-1E1A465898E2}" type="presParOf" srcId="{3655B482-C963-DB45-A7CF-BB275B78693E}" destId="{70274D52-3BED-884B-82C5-F25397A0F42B}" srcOrd="0" destOrd="0" presId="urn:microsoft.com/office/officeart/2005/8/layout/hierarchy1"/>
    <dgm:cxn modelId="{EE55159C-3EE2-FE42-BDB3-08F2B178221B}" type="presParOf" srcId="{70274D52-3BED-884B-82C5-F25397A0F42B}" destId="{91B0DDA6-A169-0C4F-803B-2F38714189CD}" srcOrd="0" destOrd="0" presId="urn:microsoft.com/office/officeart/2005/8/layout/hierarchy1"/>
    <dgm:cxn modelId="{767DAC50-0291-4140-89D9-F7C762E69C08}" type="presParOf" srcId="{70274D52-3BED-884B-82C5-F25397A0F42B}" destId="{808A82E9-A6A6-A046-92B4-4BB3AC436F93}" srcOrd="1" destOrd="0" presId="urn:microsoft.com/office/officeart/2005/8/layout/hierarchy1"/>
    <dgm:cxn modelId="{2DF7B072-3D17-5742-B095-950592CA5A24}" type="presParOf" srcId="{3655B482-C963-DB45-A7CF-BB275B78693E}" destId="{F782F09D-B6EE-E84D-B312-EAF86BE67114}" srcOrd="1" destOrd="0" presId="urn:microsoft.com/office/officeart/2005/8/layout/hierarchy1"/>
    <dgm:cxn modelId="{A015954D-0511-E14D-8F34-171885CBF824}" type="presParOf" srcId="{F782F09D-B6EE-E84D-B312-EAF86BE67114}" destId="{F77F6EB9-F90C-2441-89BB-61E23F04F106}" srcOrd="0" destOrd="0" presId="urn:microsoft.com/office/officeart/2005/8/layout/hierarchy1"/>
    <dgm:cxn modelId="{B859EBDA-4EA5-2149-B11F-23D21BA5C004}" type="presParOf" srcId="{F782F09D-B6EE-E84D-B312-EAF86BE67114}" destId="{FE8FECD2-4A6C-9043-97B3-CB14853FE12F}" srcOrd="1" destOrd="0" presId="urn:microsoft.com/office/officeart/2005/8/layout/hierarchy1"/>
    <dgm:cxn modelId="{DBC40E89-D58B-7B4B-B038-59B1BED4AEF0}" type="presParOf" srcId="{FE8FECD2-4A6C-9043-97B3-CB14853FE12F}" destId="{AACE3B70-7BAC-3347-8A64-2A6A09CBFC9A}" srcOrd="0" destOrd="0" presId="urn:microsoft.com/office/officeart/2005/8/layout/hierarchy1"/>
    <dgm:cxn modelId="{85F1CA07-715B-8A48-9EA8-CCB94A2CE7E2}" type="presParOf" srcId="{AACE3B70-7BAC-3347-8A64-2A6A09CBFC9A}" destId="{9CB1DF3E-2AAF-D446-9880-01CC7380FA34}" srcOrd="0" destOrd="0" presId="urn:microsoft.com/office/officeart/2005/8/layout/hierarchy1"/>
    <dgm:cxn modelId="{FDDD32BA-B53C-7A4B-A2D8-5D1F9AC3191F}" type="presParOf" srcId="{AACE3B70-7BAC-3347-8A64-2A6A09CBFC9A}" destId="{9214154C-B3C2-D540-80A9-E4E8BA34F0B7}" srcOrd="1" destOrd="0" presId="urn:microsoft.com/office/officeart/2005/8/layout/hierarchy1"/>
    <dgm:cxn modelId="{872BAEB7-1F41-8647-A5A2-628105E3E80D}" type="presParOf" srcId="{FE8FECD2-4A6C-9043-97B3-CB14853FE12F}" destId="{941CF4A3-DD21-1F43-B014-BD45D7542FB1}" srcOrd="1" destOrd="0" presId="urn:microsoft.com/office/officeart/2005/8/layout/hierarchy1"/>
    <dgm:cxn modelId="{4E97333C-FC2D-2A42-87C9-7A42C1F0CE6D}" type="presParOf" srcId="{F782F09D-B6EE-E84D-B312-EAF86BE67114}" destId="{B47EA12A-B16C-984C-B802-9740CD9F3262}" srcOrd="2" destOrd="0" presId="urn:microsoft.com/office/officeart/2005/8/layout/hierarchy1"/>
    <dgm:cxn modelId="{CD6EB198-C9FF-CA4E-95EE-0CCAECDE1F9E}" type="presParOf" srcId="{F782F09D-B6EE-E84D-B312-EAF86BE67114}" destId="{79CDD208-5892-E94D-91E0-FFB579449F32}" srcOrd="3" destOrd="0" presId="urn:microsoft.com/office/officeart/2005/8/layout/hierarchy1"/>
    <dgm:cxn modelId="{4810C4B9-1894-9D4C-B502-BF14A777B6BF}" type="presParOf" srcId="{79CDD208-5892-E94D-91E0-FFB579449F32}" destId="{A03D7831-4F18-D548-829B-B96E3DC92730}" srcOrd="0" destOrd="0" presId="urn:microsoft.com/office/officeart/2005/8/layout/hierarchy1"/>
    <dgm:cxn modelId="{E006C3AB-EF87-BF40-9CC1-A6B346FF6148}" type="presParOf" srcId="{A03D7831-4F18-D548-829B-B96E3DC92730}" destId="{D0583E2E-FCA9-B54F-B267-BDACA028DB8B}" srcOrd="0" destOrd="0" presId="urn:microsoft.com/office/officeart/2005/8/layout/hierarchy1"/>
    <dgm:cxn modelId="{C016A0BE-C6D4-B843-826D-500BB4E97C5E}" type="presParOf" srcId="{A03D7831-4F18-D548-829B-B96E3DC92730}" destId="{9CF1180B-24A1-A64F-B1E8-59E3A7C0CBA3}" srcOrd="1" destOrd="0" presId="urn:microsoft.com/office/officeart/2005/8/layout/hierarchy1"/>
    <dgm:cxn modelId="{0D266357-5DAF-C043-BB22-D5C2B10B6516}" type="presParOf" srcId="{79CDD208-5892-E94D-91E0-FFB579449F32}" destId="{A311E4AB-DB2E-F04E-9DA9-BA71B06F9BEE}" srcOrd="1" destOrd="0" presId="urn:microsoft.com/office/officeart/2005/8/layout/hierarchy1"/>
    <dgm:cxn modelId="{DCBC810A-AA0C-ED4C-8888-54F3BF99F8B8}" type="presParOf" srcId="{F782F09D-B6EE-E84D-B312-EAF86BE67114}" destId="{987C4EC6-EED0-F64A-A114-E3238606AA9A}" srcOrd="4" destOrd="0" presId="urn:microsoft.com/office/officeart/2005/8/layout/hierarchy1"/>
    <dgm:cxn modelId="{BD29EF57-4B33-7643-BC17-888D774CE625}" type="presParOf" srcId="{F782F09D-B6EE-E84D-B312-EAF86BE67114}" destId="{7329005C-52E8-AA40-B508-146B19A97B0A}" srcOrd="5" destOrd="0" presId="urn:microsoft.com/office/officeart/2005/8/layout/hierarchy1"/>
    <dgm:cxn modelId="{C45F083B-2325-9844-9892-F545101F4A37}" type="presParOf" srcId="{7329005C-52E8-AA40-B508-146B19A97B0A}" destId="{02C6BC95-781F-9D4A-AE6D-91A966CD24C0}" srcOrd="0" destOrd="0" presId="urn:microsoft.com/office/officeart/2005/8/layout/hierarchy1"/>
    <dgm:cxn modelId="{9B1C3A98-2B7E-924E-98A2-366940CBA5AF}" type="presParOf" srcId="{02C6BC95-781F-9D4A-AE6D-91A966CD24C0}" destId="{0C546552-4404-E043-A69F-DCA1042E9526}" srcOrd="0" destOrd="0" presId="urn:microsoft.com/office/officeart/2005/8/layout/hierarchy1"/>
    <dgm:cxn modelId="{0667957C-231E-F24B-866B-8972BDBF588D}" type="presParOf" srcId="{02C6BC95-781F-9D4A-AE6D-91A966CD24C0}" destId="{6F7FC393-2515-1C4F-BA6E-0A4762A19181}" srcOrd="1" destOrd="0" presId="urn:microsoft.com/office/officeart/2005/8/layout/hierarchy1"/>
    <dgm:cxn modelId="{AF9DC26E-379E-1844-8333-868D5405B693}" type="presParOf" srcId="{7329005C-52E8-AA40-B508-146B19A97B0A}" destId="{4164686F-B99A-7F47-88D7-D896674BFDF8}" srcOrd="1" destOrd="0" presId="urn:microsoft.com/office/officeart/2005/8/layout/hierarchy1"/>
    <dgm:cxn modelId="{9F39421E-45BD-3341-9D40-BAB7B8ABBA8C}" type="presParOf" srcId="{F782F09D-B6EE-E84D-B312-EAF86BE67114}" destId="{DE4EB3D3-EFFC-174B-8C3B-93DBA0BE2592}" srcOrd="6" destOrd="0" presId="urn:microsoft.com/office/officeart/2005/8/layout/hierarchy1"/>
    <dgm:cxn modelId="{F0C1B194-3E19-4F4A-9645-7690F11FBEC4}" type="presParOf" srcId="{F782F09D-B6EE-E84D-B312-EAF86BE67114}" destId="{1864D8FA-31CA-5041-8A77-4123CDE9CC0C}" srcOrd="7" destOrd="0" presId="urn:microsoft.com/office/officeart/2005/8/layout/hierarchy1"/>
    <dgm:cxn modelId="{184D029F-5752-B14B-BFA2-D51667C014F2}" type="presParOf" srcId="{1864D8FA-31CA-5041-8A77-4123CDE9CC0C}" destId="{3E006E46-E925-6447-B629-E21B23440EF4}" srcOrd="0" destOrd="0" presId="urn:microsoft.com/office/officeart/2005/8/layout/hierarchy1"/>
    <dgm:cxn modelId="{A3650A8A-C382-8A43-8419-2EC8CA2E443A}" type="presParOf" srcId="{3E006E46-E925-6447-B629-E21B23440EF4}" destId="{035D5BA2-C0D1-A043-9EFD-D1D541419A2D}" srcOrd="0" destOrd="0" presId="urn:microsoft.com/office/officeart/2005/8/layout/hierarchy1"/>
    <dgm:cxn modelId="{F772FF20-65F5-F143-A89A-384595A2DD74}" type="presParOf" srcId="{3E006E46-E925-6447-B629-E21B23440EF4}" destId="{498AAB12-E50F-9B48-9A37-8562EC008096}" srcOrd="1" destOrd="0" presId="urn:microsoft.com/office/officeart/2005/8/layout/hierarchy1"/>
    <dgm:cxn modelId="{CAC69E46-39EB-B741-A0C3-77244BD32F44}" type="presParOf" srcId="{1864D8FA-31CA-5041-8A77-4123CDE9CC0C}" destId="{7A6517AF-3B4C-8841-AC7D-06380991DFE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EB3D3-EFFC-174B-8C3B-93DBA0BE2592}">
      <dsp:nvSpPr>
        <dsp:cNvPr id="0" name=""/>
        <dsp:cNvSpPr/>
      </dsp:nvSpPr>
      <dsp:spPr>
        <a:xfrm>
          <a:off x="4187221" y="2429680"/>
          <a:ext cx="2836065" cy="316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87"/>
              </a:lnTo>
              <a:lnTo>
                <a:pt x="2836065" y="215687"/>
              </a:lnTo>
              <a:lnTo>
                <a:pt x="2836065" y="316502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C4EC6-EED0-F64A-A114-E3238606AA9A}">
      <dsp:nvSpPr>
        <dsp:cNvPr id="0" name=""/>
        <dsp:cNvSpPr/>
      </dsp:nvSpPr>
      <dsp:spPr>
        <a:xfrm>
          <a:off x="4187221" y="2429680"/>
          <a:ext cx="484647" cy="316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87"/>
              </a:lnTo>
              <a:lnTo>
                <a:pt x="484647" y="215687"/>
              </a:lnTo>
              <a:lnTo>
                <a:pt x="484647" y="316502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7EA12A-B16C-984C-B802-9740CD9F3262}">
      <dsp:nvSpPr>
        <dsp:cNvPr id="0" name=""/>
        <dsp:cNvSpPr/>
      </dsp:nvSpPr>
      <dsp:spPr>
        <a:xfrm>
          <a:off x="2500851" y="2429680"/>
          <a:ext cx="1686370" cy="316502"/>
        </a:xfrm>
        <a:custGeom>
          <a:avLst/>
          <a:gdLst/>
          <a:ahLst/>
          <a:cxnLst/>
          <a:rect l="0" t="0" r="0" b="0"/>
          <a:pathLst>
            <a:path>
              <a:moveTo>
                <a:pt x="1686370" y="0"/>
              </a:moveTo>
              <a:lnTo>
                <a:pt x="1686370" y="215687"/>
              </a:lnTo>
              <a:lnTo>
                <a:pt x="0" y="215687"/>
              </a:lnTo>
              <a:lnTo>
                <a:pt x="0" y="316502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7F6EB9-F90C-2441-89BB-61E23F04F106}">
      <dsp:nvSpPr>
        <dsp:cNvPr id="0" name=""/>
        <dsp:cNvSpPr/>
      </dsp:nvSpPr>
      <dsp:spPr>
        <a:xfrm>
          <a:off x="610425" y="2429680"/>
          <a:ext cx="3576795" cy="316502"/>
        </a:xfrm>
        <a:custGeom>
          <a:avLst/>
          <a:gdLst/>
          <a:ahLst/>
          <a:cxnLst/>
          <a:rect l="0" t="0" r="0" b="0"/>
          <a:pathLst>
            <a:path>
              <a:moveTo>
                <a:pt x="3576795" y="0"/>
              </a:moveTo>
              <a:lnTo>
                <a:pt x="3576795" y="215687"/>
              </a:lnTo>
              <a:lnTo>
                <a:pt x="0" y="215687"/>
              </a:lnTo>
              <a:lnTo>
                <a:pt x="0" y="316502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0DDA6-A169-0C4F-803B-2F38714189CD}">
      <dsp:nvSpPr>
        <dsp:cNvPr id="0" name=""/>
        <dsp:cNvSpPr/>
      </dsp:nvSpPr>
      <dsp:spPr>
        <a:xfrm>
          <a:off x="4116" y="1118650"/>
          <a:ext cx="8366211" cy="1311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8A82E9-A6A6-A046-92B4-4BB3AC436F93}">
      <dsp:nvSpPr>
        <dsp:cNvPr id="0" name=""/>
        <dsp:cNvSpPr/>
      </dsp:nvSpPr>
      <dsp:spPr>
        <a:xfrm>
          <a:off x="125033" y="1233522"/>
          <a:ext cx="8366211" cy="1311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 </a:t>
          </a:r>
          <a:r>
            <a:rPr lang="en-US" sz="2400" b="1" kern="1200">
              <a:latin typeface="Trebuchet MS" panose="020B0703020202090204" pitchFamily="34" charset="0"/>
            </a:rPr>
            <a:t>TRATTAMENTI PER RALLENTARE LA PROGRESSIONE DELLA MIOPIA:</a:t>
          </a:r>
          <a:endParaRPr lang="en-US" sz="2400" kern="1200">
            <a:latin typeface="Trebuchet MS" panose="020B0703020202090204" pitchFamily="34" charset="0"/>
          </a:endParaRPr>
        </a:p>
      </dsp:txBody>
      <dsp:txXfrm>
        <a:off x="163432" y="1271921"/>
        <a:ext cx="8289413" cy="1234232"/>
      </dsp:txXfrm>
    </dsp:sp>
    <dsp:sp modelId="{9CB1DF3E-2AAF-D446-9880-01CC7380FA34}">
      <dsp:nvSpPr>
        <dsp:cNvPr id="0" name=""/>
        <dsp:cNvSpPr/>
      </dsp:nvSpPr>
      <dsp:spPr>
        <a:xfrm>
          <a:off x="66295" y="2746183"/>
          <a:ext cx="1088260" cy="6910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14154C-B3C2-D540-80A9-E4E8BA34F0B7}">
      <dsp:nvSpPr>
        <dsp:cNvPr id="0" name=""/>
        <dsp:cNvSpPr/>
      </dsp:nvSpPr>
      <dsp:spPr>
        <a:xfrm>
          <a:off x="187213" y="2861055"/>
          <a:ext cx="1088260" cy="6910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rebuchet MS" panose="020B0703020202090204" pitchFamily="34" charset="0"/>
            </a:rPr>
            <a:t>OTTICI</a:t>
          </a:r>
          <a:endParaRPr lang="en-US" sz="2000" kern="1200">
            <a:latin typeface="Trebuchet MS" panose="020B0703020202090204" pitchFamily="34" charset="0"/>
          </a:endParaRPr>
        </a:p>
      </dsp:txBody>
      <dsp:txXfrm>
        <a:off x="207453" y="2881295"/>
        <a:ext cx="1047780" cy="650565"/>
      </dsp:txXfrm>
    </dsp:sp>
    <dsp:sp modelId="{D0583E2E-FCA9-B54F-B267-BDACA028DB8B}">
      <dsp:nvSpPr>
        <dsp:cNvPr id="0" name=""/>
        <dsp:cNvSpPr/>
      </dsp:nvSpPr>
      <dsp:spPr>
        <a:xfrm>
          <a:off x="1396392" y="2746183"/>
          <a:ext cx="2208918" cy="6910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F1180B-24A1-A64F-B1E8-59E3A7C0CBA3}">
      <dsp:nvSpPr>
        <dsp:cNvPr id="0" name=""/>
        <dsp:cNvSpPr/>
      </dsp:nvSpPr>
      <dsp:spPr>
        <a:xfrm>
          <a:off x="1517309" y="2861055"/>
          <a:ext cx="2208918" cy="6910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rebuchet MS" panose="020B0703020202090204" pitchFamily="34" charset="0"/>
            </a:rPr>
            <a:t>FARMACOLOGICI</a:t>
          </a:r>
          <a:endParaRPr lang="en-US" sz="2000" kern="1200">
            <a:latin typeface="Trebuchet MS" panose="020B0703020202090204" pitchFamily="34" charset="0"/>
          </a:endParaRPr>
        </a:p>
      </dsp:txBody>
      <dsp:txXfrm>
        <a:off x="1537549" y="2881295"/>
        <a:ext cx="2168438" cy="650565"/>
      </dsp:txXfrm>
    </dsp:sp>
    <dsp:sp modelId="{0C546552-4404-E043-A69F-DCA1042E9526}">
      <dsp:nvSpPr>
        <dsp:cNvPr id="0" name=""/>
        <dsp:cNvSpPr/>
      </dsp:nvSpPr>
      <dsp:spPr>
        <a:xfrm>
          <a:off x="3847146" y="2746183"/>
          <a:ext cx="1649444" cy="6910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7FC393-2515-1C4F-BA6E-0A4762A19181}">
      <dsp:nvSpPr>
        <dsp:cNvPr id="0" name=""/>
        <dsp:cNvSpPr/>
      </dsp:nvSpPr>
      <dsp:spPr>
        <a:xfrm>
          <a:off x="3968064" y="2861055"/>
          <a:ext cx="1649444" cy="6910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rebuchet MS" panose="020B0703020202090204" pitchFamily="34" charset="0"/>
            </a:rPr>
            <a:t>AMBIENTALI</a:t>
          </a:r>
          <a:endParaRPr lang="en-US" sz="2000" kern="1200">
            <a:latin typeface="Trebuchet MS" panose="020B0703020202090204" pitchFamily="34" charset="0"/>
          </a:endParaRPr>
        </a:p>
      </dsp:txBody>
      <dsp:txXfrm>
        <a:off x="3988304" y="2881295"/>
        <a:ext cx="1608964" cy="650565"/>
      </dsp:txXfrm>
    </dsp:sp>
    <dsp:sp modelId="{035D5BA2-C0D1-A043-9EFD-D1D541419A2D}">
      <dsp:nvSpPr>
        <dsp:cNvPr id="0" name=""/>
        <dsp:cNvSpPr/>
      </dsp:nvSpPr>
      <dsp:spPr>
        <a:xfrm>
          <a:off x="5738426" y="2746183"/>
          <a:ext cx="2569720" cy="6910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8AAB12-E50F-9B48-9A37-8562EC008096}">
      <dsp:nvSpPr>
        <dsp:cNvPr id="0" name=""/>
        <dsp:cNvSpPr/>
      </dsp:nvSpPr>
      <dsp:spPr>
        <a:xfrm>
          <a:off x="5859344" y="2861055"/>
          <a:ext cx="2569720" cy="6910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Trebuchet MS" panose="020B0703020202090204" pitchFamily="34" charset="0"/>
            </a:rPr>
            <a:t>COMPORTAMENTALI</a:t>
          </a:r>
          <a:r>
            <a:rPr lang="en-US" sz="1200" b="1" kern="1200"/>
            <a:t> </a:t>
          </a:r>
          <a:endParaRPr lang="en-US" sz="1200" kern="1200"/>
        </a:p>
      </dsp:txBody>
      <dsp:txXfrm>
        <a:off x="5879584" y="2881295"/>
        <a:ext cx="2529240" cy="650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BB5E3-659C-2B42-B35C-A0A696908A0E}" type="datetimeFigureOut">
              <a:rPr lang="it-IT" smtClean="0"/>
              <a:t>18/03/2022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8AD27-0361-C448-8040-60C9C55145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02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/>
              <a:t>che dovrebbero essere </a:t>
            </a:r>
            <a:r>
              <a:rPr lang="it-IT" sz="1200" b="1" u="sng" dirty="0">
                <a:solidFill>
                  <a:schemeClr val="accent5"/>
                </a:solidFill>
              </a:rPr>
              <a:t>considerati al fine di instaurare un trattamento per il controllo della miopia</a:t>
            </a:r>
            <a:r>
              <a:rPr lang="it-IT" sz="1200" dirty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8B242-FC4D-7F49-8B8E-7B822B700DA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905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Ad esempio, la progressione della miopia dei bambini di 10 anni nel gruppo 0,01% era simile a quella dei bambini di 8 anni nel gruppo 0,025% e dei bambini di 6 anni nel gruppo 0,05% in 2 anni.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8AD27-0361-C448-8040-60C9C551455B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86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/>
              <a:t>I metodi di controllo della miopia, inclusi i </a:t>
            </a:r>
            <a:r>
              <a:rPr lang="it-IT" sz="1200" err="1"/>
              <a:t>MiSight</a:t>
            </a:r>
            <a:r>
              <a:rPr lang="it-IT" sz="1200"/>
              <a:t> </a:t>
            </a:r>
            <a:r>
              <a:rPr lang="it-IT" sz="1200" err="1"/>
              <a:t>CLs</a:t>
            </a:r>
            <a:r>
              <a:rPr lang="it-IT" sz="1200"/>
              <a:t>, stanno mostrando evidenza di efficacia nel controllo della cosiddetta miopia semplice o scolastica, in cui il bambino ha completato il processo di </a:t>
            </a:r>
            <a:r>
              <a:rPr lang="it-IT" sz="1200" err="1"/>
              <a:t>emmetropizzazione</a:t>
            </a:r>
            <a:r>
              <a:rPr lang="it-IT" sz="1200"/>
              <a:t> e, per ragioni al momento non note, tale processo prosegue dando luogo all’evidenza ed all'evoluzione della miopia  </a:t>
            </a:r>
            <a:r>
              <a:rPr lang="it-IT" sz="1200" i="1" err="1"/>
              <a:t>Wolffsohn</a:t>
            </a:r>
            <a:r>
              <a:rPr lang="it-IT" sz="1200" i="1"/>
              <a:t> et al 2019</a:t>
            </a:r>
            <a:endParaRPr lang="it-IT" sz="120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8B242-FC4D-7F49-8B8E-7B822B700DA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34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/>
              <a:t>La dimensione dell'area di correzione centrale è stata progettata per fornire una buona acuità visiva a distanza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8B242-FC4D-7F49-8B8E-7B822B700DA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7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Extended Depth of Focus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8AD27-0361-C448-8040-60C9C551455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099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 l'uso quotidiano di lenti a contatto rigide gas-permeabili, l'incidenza annualizzata era di 1,2 per 10.000 portatori. Per OK 7,7 per 10.000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8AD27-0361-C448-8040-60C9C551455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109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durante </a:t>
            </a:r>
            <a:r>
              <a:rPr lang="it-IT" dirty="0" err="1"/>
              <a:t>OrthoK</a:t>
            </a:r>
            <a:r>
              <a:rPr lang="it-IT" dirty="0"/>
              <a:t>, il tasso di progressione miopica era ridotto, ma dopo l'interruzione di </a:t>
            </a:r>
            <a:r>
              <a:rPr lang="it-IT" dirty="0" err="1"/>
              <a:t>OrthoK</a:t>
            </a:r>
            <a:r>
              <a:rPr lang="it-IT" dirty="0"/>
              <a:t>, il tasso di progressione della miopia è aumentata al tasso precedente ma non più veloce del tasso precedente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8AD27-0361-C448-8040-60C9C551455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517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drammatico rimbalzo ha spinto il gruppo di Singapore a condurre uno studio per valutare dosi più basse di atropina: 0,5%, 0,1% e 0,01%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8AD27-0361-C448-8040-60C9C551455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707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Fortunatamente, sono stati intrapresi ulteriori studi clinici sull'atropina a bassa concentrazione. studio in doppio cieco, randomizzato e controllato con placebo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8AD27-0361-C448-8040-60C9C551455B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205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2 anni, l'efficacia dell'atropina allo 0,05% osservata è stata doppia rispetto a quella osservata con l'atropina allo 0,01% ed è rimasta la concentrazione ottimale tra le concentrazioni di atropina studiate nel rallentare la progressione della miopia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8AD27-0361-C448-8040-60C9C551455B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05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2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7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082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24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6589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1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2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1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5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9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7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8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4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8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38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030" name="Picture 6" descr="Myopia in Kids: Treatment and Prevention - Weston Contact Lens Institute">
            <a:extLst>
              <a:ext uri="{FF2B5EF4-FFF2-40B4-BE49-F238E27FC236}">
                <a16:creationId xmlns:a16="http://schemas.microsoft.com/office/drawing/2014/main" id="{3084004F-8BDC-B64B-9617-736B2C70A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1486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: Shape 140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-1" y="3632297"/>
            <a:ext cx="8609045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56423D">
              <a:alpha val="9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5257A0-2A94-454D-B9C9-FF0D256A1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66825"/>
            <a:ext cx="9086127" cy="1216767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rgbClr val="FEFFFF"/>
                </a:solidFill>
              </a:rPr>
              <a:t>COME CERCARE DI FERMARE L’EVOLUZIONE DELLA MIOPIA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8EDCC53-2962-2546-B94A-D92B4693A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0640" y="6311873"/>
            <a:ext cx="6368312" cy="52493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000" b="1" dirty="0">
                <a:solidFill>
                  <a:srgbClr val="FEFFFF"/>
                </a:solidFill>
              </a:rPr>
              <a:t>Dr. DARIO GIATTINI – </a:t>
            </a:r>
            <a:r>
              <a:rPr lang="en-US" sz="2000" b="1" dirty="0" err="1">
                <a:solidFill>
                  <a:srgbClr val="FEFFFF"/>
                </a:solidFill>
              </a:rPr>
              <a:t>Prof.ssa</a:t>
            </a:r>
            <a:r>
              <a:rPr lang="en-US" sz="2000" b="1" dirty="0">
                <a:solidFill>
                  <a:srgbClr val="FEFFFF"/>
                </a:solidFill>
              </a:rPr>
              <a:t> RITA MENCUCCI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4E9D36D5-DBFE-C147-9DDE-894100D3E041}"/>
              </a:ext>
            </a:extLst>
          </p:cNvPr>
          <p:cNvSpPr txBox="1">
            <a:spLocks/>
          </p:cNvSpPr>
          <p:nvPr/>
        </p:nvSpPr>
        <p:spPr>
          <a:xfrm>
            <a:off x="138896" y="5028746"/>
            <a:ext cx="6991109" cy="71694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b="1" err="1">
                <a:solidFill>
                  <a:srgbClr val="009051"/>
                </a:solidFill>
                <a:sym typeface="Cambria"/>
              </a:rPr>
              <a:t>Azienda</a:t>
            </a:r>
            <a:r>
              <a:rPr lang="en-US" sz="2200" b="1">
                <a:solidFill>
                  <a:srgbClr val="009051"/>
                </a:solidFill>
                <a:sym typeface="Cambria"/>
              </a:rPr>
              <a:t> </a:t>
            </a:r>
            <a:r>
              <a:rPr lang="en-US" sz="2200" b="1" err="1">
                <a:solidFill>
                  <a:srgbClr val="009051"/>
                </a:solidFill>
                <a:sym typeface="Cambria"/>
              </a:rPr>
              <a:t>Ospedaliera</a:t>
            </a:r>
            <a:r>
              <a:rPr lang="en-US" sz="2200" b="1">
                <a:solidFill>
                  <a:srgbClr val="009051"/>
                </a:solidFill>
                <a:sym typeface="Cambria"/>
              </a:rPr>
              <a:t> </a:t>
            </a:r>
            <a:r>
              <a:rPr lang="en-US" sz="2200" b="1" err="1">
                <a:solidFill>
                  <a:srgbClr val="009051"/>
                </a:solidFill>
                <a:sym typeface="Cambria"/>
              </a:rPr>
              <a:t>Universitaria</a:t>
            </a:r>
            <a:r>
              <a:rPr lang="en-US" sz="2200" b="1">
                <a:solidFill>
                  <a:srgbClr val="009051"/>
                </a:solidFill>
                <a:sym typeface="Cambria"/>
              </a:rPr>
              <a:t> </a:t>
            </a:r>
            <a:r>
              <a:rPr lang="en-US" sz="2200" b="1" err="1">
                <a:solidFill>
                  <a:srgbClr val="009051"/>
                </a:solidFill>
                <a:sym typeface="Cambria"/>
              </a:rPr>
              <a:t>Careggi</a:t>
            </a:r>
            <a:r>
              <a:rPr lang="en-US" sz="2200" b="1">
                <a:solidFill>
                  <a:srgbClr val="009051"/>
                </a:solidFill>
                <a:sym typeface="Cambria"/>
              </a:rPr>
              <a:t> - S.O.D. </a:t>
            </a:r>
            <a:r>
              <a:rPr lang="en-US" sz="2200" b="1" err="1">
                <a:solidFill>
                  <a:srgbClr val="009051"/>
                </a:solidFill>
                <a:sym typeface="Cambria"/>
              </a:rPr>
              <a:t>Oculistica</a:t>
            </a:r>
            <a:r>
              <a:rPr lang="en-US" sz="2200" b="1">
                <a:solidFill>
                  <a:srgbClr val="009051"/>
                </a:solidFill>
                <a:sym typeface="Cambria"/>
              </a:rPr>
              <a:t> - Dir. Prof. F. </a:t>
            </a:r>
            <a:r>
              <a:rPr lang="en-US" sz="2200" b="1" err="1">
                <a:solidFill>
                  <a:srgbClr val="009051"/>
                </a:solidFill>
                <a:sym typeface="Cambria"/>
              </a:rPr>
              <a:t>Giansanti</a:t>
            </a:r>
            <a:endParaRPr lang="en-US" sz="2200" b="1">
              <a:solidFill>
                <a:srgbClr val="009051"/>
              </a:solidFill>
              <a:sym typeface="Cambria"/>
            </a:endParaRPr>
          </a:p>
          <a:p>
            <a:endParaRPr lang="en-US" sz="2600"/>
          </a:p>
        </p:txBody>
      </p:sp>
      <p:pic>
        <p:nvPicPr>
          <p:cNvPr id="82" name="Google Shape;89;p13" descr="Azienda-Ospedaliera-Firenze.jpg">
            <a:extLst>
              <a:ext uri="{FF2B5EF4-FFF2-40B4-BE49-F238E27FC236}">
                <a16:creationId xmlns:a16="http://schemas.microsoft.com/office/drawing/2014/main" id="{4EC8E688-91E6-AE4A-8906-8B4A9A814C11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-1" y="-7162"/>
            <a:ext cx="2228851" cy="2071688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83" name="Google Shape;90;p13" descr="images.jpg">
            <a:extLst>
              <a:ext uri="{FF2B5EF4-FFF2-40B4-BE49-F238E27FC236}">
                <a16:creationId xmlns:a16="http://schemas.microsoft.com/office/drawing/2014/main" id="{A0A792C9-B4FE-4843-9A7F-4308BF3982BA}"/>
              </a:ext>
            </a:extLst>
          </p:cNvPr>
          <p:cNvPicPr preferRelativeResize="0"/>
          <p:nvPr/>
        </p:nvPicPr>
        <p:blipFill rotWithShape="1">
          <a:blip r:embed="rId4"/>
          <a:stretch/>
        </p:blipFill>
        <p:spPr>
          <a:xfrm>
            <a:off x="10129839" y="0"/>
            <a:ext cx="2062162" cy="2071688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22398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A883C9E5-1926-FE41-A02D-7FFAA05AC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257" y="1324304"/>
            <a:ext cx="4631334" cy="4583314"/>
          </a:xfrm>
        </p:spPr>
        <p:txBody>
          <a:bodyPr>
            <a:noAutofit/>
          </a:bodyPr>
          <a:lstStyle/>
          <a:p>
            <a:pPr algn="just"/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Il controllo della miopia è stato mantenuto nel terzo anno nei bambini che avevano utilizzato gli occhiali DIMS nei 2 anni precedenti </a:t>
            </a:r>
            <a:r>
              <a:rPr lang="it-IT" sz="1600" dirty="0">
                <a:latin typeface="Trebuchet MS" panose="020B0703020202090204" pitchFamily="34" charset="0"/>
              </a:rPr>
              <a:t>ed è stato </a:t>
            </a:r>
            <a:r>
              <a:rPr lang="it-IT" sz="1600" b="1" dirty="0">
                <a:latin typeface="Trebuchet MS" panose="020B0703020202090204" pitchFamily="34" charset="0"/>
              </a:rPr>
              <a:t>dimostrato anche nei bambini che passavano dalle lenti SV a DIMS</a:t>
            </a:r>
            <a:r>
              <a:rPr lang="it-IT" sz="1600" dirty="0">
                <a:latin typeface="Trebuchet MS" panose="020B0703020202090204" pitchFamily="34" charset="0"/>
              </a:rPr>
              <a:t>.</a:t>
            </a:r>
          </a:p>
          <a:p>
            <a:pPr marL="0" indent="0" algn="just">
              <a:buNone/>
            </a:pPr>
            <a:endParaRPr lang="it-IT" sz="1400" dirty="0">
              <a:latin typeface="Trebuchet MS" panose="020B0703020202090204" pitchFamily="34" charset="0"/>
            </a:endParaRPr>
          </a:p>
          <a:p>
            <a:pPr algn="just"/>
            <a:r>
              <a:rPr lang="it-IT" sz="1600" b="1" dirty="0">
                <a:latin typeface="Trebuchet MS" panose="020B0703020202090204" pitchFamily="34" charset="0"/>
              </a:rPr>
              <a:t>EFFICACIA A 3 ANNI NEL GRUPPO DIMS</a:t>
            </a:r>
            <a:r>
              <a:rPr lang="it-IT" sz="1600" dirty="0">
                <a:latin typeface="Trebuchet MS" panose="020B0703020202090204" pitchFamily="34" charset="0"/>
              </a:rPr>
              <a:t>: 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variazioni medie di SER e AL </a:t>
            </a:r>
            <a:r>
              <a:rPr lang="it-IT" sz="1600" dirty="0">
                <a:latin typeface="Trebuchet MS" panose="020B0703020202090204" pitchFamily="34" charset="0"/>
              </a:rPr>
              <a:t>nel gruppo di trattamento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DIMS</a:t>
            </a:r>
            <a:r>
              <a:rPr lang="it-IT" sz="1600" dirty="0">
                <a:latin typeface="Trebuchet MS" panose="020B0703020202090204" pitchFamily="34" charset="0"/>
              </a:rPr>
              <a:t> nel periodo di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3 anni </a:t>
            </a:r>
            <a:r>
              <a:rPr lang="it-IT" sz="1600" dirty="0">
                <a:latin typeface="Trebuchet MS" panose="020B0703020202090204" pitchFamily="34" charset="0"/>
              </a:rPr>
              <a:t>pari </a:t>
            </a:r>
            <a:r>
              <a:rPr lang="it-IT" u="sng" dirty="0">
                <a:solidFill>
                  <a:srgbClr val="0070C0"/>
                </a:solidFill>
                <a:latin typeface="Trebuchet MS" panose="020B0703020202090204" pitchFamily="34" charset="0"/>
              </a:rPr>
              <a:t>-0,52±0,69D e 0,31±0,26 mm </a:t>
            </a:r>
            <a:r>
              <a:rPr lang="it-IT" dirty="0">
                <a:solidFill>
                  <a:srgbClr val="00B050"/>
                </a:solidFill>
                <a:latin typeface="Trebuchet MS" panose="020B0703020202090204" pitchFamily="34" charset="0"/>
              </a:rPr>
              <a:t>(</a:t>
            </a:r>
            <a:r>
              <a:rPr lang="it-IT" sz="1600" b="1" dirty="0">
                <a:solidFill>
                  <a:srgbClr val="009051"/>
                </a:solidFill>
                <a:latin typeface="Trebuchet MS" panose="020B0703020202090204" pitchFamily="34" charset="0"/>
              </a:rPr>
              <a:t>ritardo della miopia di 0,71 D e  diminuzione di AL di 0,37 mm)</a:t>
            </a:r>
          </a:p>
          <a:p>
            <a:pPr marL="0" indent="0" algn="just">
              <a:buNone/>
            </a:pPr>
            <a:endParaRPr lang="it-IT" sz="1400" dirty="0">
              <a:latin typeface="Trebuchet MS" panose="020B0703020202090204" pitchFamily="34" charset="0"/>
            </a:endParaRPr>
          </a:p>
          <a:p>
            <a:pPr algn="just"/>
            <a:r>
              <a:rPr lang="it-IT" sz="1400" dirty="0">
                <a:latin typeface="Trebuchet MS" panose="020B0703020202090204" pitchFamily="34" charset="0"/>
              </a:rPr>
              <a:t>I soggetti nel gruppo da controllo a DIMS hanno mostrato riduzioni significative della progressione della miopia e dell'allungamento assiale dopo il passaggio dall'uso delle lenti SV a DIMS (figura B). I loro cambiamenti in SER e AL nel terzo anno erano paragonabili ai cambiamenti del primo anno nel gruppo DIMS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92BF9D34-C375-1C49-B2CA-978F33646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575" y="127772"/>
            <a:ext cx="5981377" cy="18288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B977EC-0DBD-D14A-AF44-B2A027AC6C4E}"/>
              </a:ext>
            </a:extLst>
          </p:cNvPr>
          <p:cNvSpPr txBox="1"/>
          <p:nvPr/>
        </p:nvSpPr>
        <p:spPr>
          <a:xfrm>
            <a:off x="6348248" y="6432331"/>
            <a:ext cx="561252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err="1"/>
              <a:t>Lam</a:t>
            </a:r>
            <a:r>
              <a:rPr lang="it-IT" sz="1050"/>
              <a:t> CSY, </a:t>
            </a:r>
            <a:r>
              <a:rPr lang="it-IT" sz="1050" i="1"/>
              <a:t>et al</a:t>
            </a:r>
            <a:r>
              <a:rPr lang="it-IT" sz="1050"/>
              <a:t>. </a:t>
            </a:r>
            <a:r>
              <a:rPr lang="it-IT" sz="1050" i="1"/>
              <a:t>Br </a:t>
            </a:r>
            <a:r>
              <a:rPr lang="it-IT" sz="1050" i="1" err="1"/>
              <a:t>J</a:t>
            </a:r>
            <a:r>
              <a:rPr lang="it-IT" sz="1050" i="1"/>
              <a:t> </a:t>
            </a:r>
            <a:r>
              <a:rPr lang="it-IT" sz="1050" i="1" err="1"/>
              <a:t>Ophthalmol</a:t>
            </a:r>
            <a:r>
              <a:rPr lang="it-IT" sz="1050" i="1"/>
              <a:t> </a:t>
            </a:r>
            <a:r>
              <a:rPr lang="it-IT" sz="1050"/>
              <a:t>2021;</a:t>
            </a:r>
            <a:r>
              <a:rPr lang="it-IT" sz="1050" b="1"/>
              <a:t>0</a:t>
            </a:r>
            <a:r>
              <a:rPr lang="it-IT" sz="1050"/>
              <a:t>:1–5. doi:10.1136/bjophthalmol-2020-317664 </a:t>
            </a:r>
          </a:p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CAD04BA-F669-7949-BCBA-8A2E25725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591" y="1860332"/>
            <a:ext cx="6906016" cy="41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6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C68568-756E-4843-8694-91F15A0FF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2849151"/>
            <a:ext cx="8915400" cy="3777622"/>
          </a:xfrm>
        </p:spPr>
        <p:txBody>
          <a:bodyPr/>
          <a:lstStyle/>
          <a:p>
            <a:pPr algn="just"/>
            <a:r>
              <a:rPr lang="it-IT" dirty="0">
                <a:latin typeface="Trebuchet MS" panose="020B0703020202090204" pitchFamily="34" charset="0"/>
              </a:rPr>
              <a:t>La lente per occhiali </a:t>
            </a:r>
            <a:r>
              <a:rPr lang="it-IT" b="1" dirty="0">
                <a:latin typeface="Trebuchet MS" panose="020B0703020202090204" pitchFamily="34" charset="0"/>
              </a:rPr>
              <a:t>DIMS</a:t>
            </a:r>
            <a:r>
              <a:rPr lang="it-IT" dirty="0">
                <a:latin typeface="Trebuchet MS" panose="020B0703020202090204" pitchFamily="34" charset="0"/>
              </a:rPr>
              <a:t> ha </a:t>
            </a:r>
            <a:r>
              <a:rPr lang="it-IT" b="1" dirty="0">
                <a:latin typeface="Trebuchet MS" panose="020B0703020202090204" pitchFamily="34" charset="0"/>
              </a:rPr>
              <a:t>rallentato la progressione della miopia e l'allungamento assiale </a:t>
            </a:r>
            <a:r>
              <a:rPr lang="it-IT" dirty="0">
                <a:latin typeface="Trebuchet MS" panose="020B0703020202090204" pitchFamily="34" charset="0"/>
              </a:rPr>
              <a:t>nei bambini miopi </a:t>
            </a:r>
            <a:r>
              <a:rPr lang="it-IT" b="1" dirty="0">
                <a:latin typeface="Trebuchet MS" panose="020B0703020202090204" pitchFamily="34" charset="0"/>
              </a:rPr>
              <a:t>durante i 3 anni di studio </a:t>
            </a:r>
            <a:r>
              <a:rPr lang="it-IT" dirty="0">
                <a:latin typeface="Trebuchet MS" panose="020B0703020202090204" pitchFamily="34" charset="0"/>
              </a:rPr>
              <a:t>e </a:t>
            </a:r>
            <a:r>
              <a:rPr lang="it-IT" b="1" dirty="0">
                <a:latin typeface="Trebuchet MS" panose="020B0703020202090204" pitchFamily="34" charset="0"/>
              </a:rPr>
              <a:t>l'effetto di controllo della miopia</a:t>
            </a:r>
            <a:r>
              <a:rPr lang="it-IT" dirty="0">
                <a:latin typeface="Trebuchet MS" panose="020B0703020202090204" pitchFamily="34" charset="0"/>
              </a:rPr>
              <a:t> è stato dimostrato </a:t>
            </a:r>
            <a:r>
              <a:rPr lang="it-IT" b="1" dirty="0">
                <a:latin typeface="Trebuchet MS" panose="020B0703020202090204" pitchFamily="34" charset="0"/>
              </a:rPr>
              <a:t>anche nel gruppo Control-to-DIMS.</a:t>
            </a:r>
          </a:p>
          <a:p>
            <a:pPr marL="0" indent="0" algn="just">
              <a:buNone/>
            </a:pPr>
            <a:r>
              <a:rPr lang="it-IT" b="1" dirty="0">
                <a:latin typeface="Trebuchet MS" panose="020B0703020202090204" pitchFamily="34" charset="0"/>
              </a:rPr>
              <a:t> </a:t>
            </a: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L'età ottimale in cui iniziare il trattamento deve ancora essere determinata ed è necessario un ulteriore monitoraggio per accertare l'effetto del trattamento su un periodo più lungo. </a:t>
            </a:r>
          </a:p>
          <a:p>
            <a:pPr algn="just"/>
            <a:endParaRPr lang="it-IT" dirty="0">
              <a:latin typeface="Trebuchet MS" panose="020B0703020202090204" pitchFamily="34" charset="0"/>
            </a:endParaRP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Gli sperimentatori hanno in programma di seguire quei bambini che hanno smesso di indossare le lenti DIMS per determinare se si verifica un rimbalzo</a:t>
            </a:r>
            <a:r>
              <a:rPr lang="it-IT" dirty="0"/>
              <a:t>.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C52F2A-2BAD-104F-A909-0A03907C8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41" y="231227"/>
            <a:ext cx="7843918" cy="23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3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D9FF25-483F-4444-A9AF-DE656F5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7" y="322279"/>
            <a:ext cx="8050382" cy="1280890"/>
          </a:xfrm>
        </p:spPr>
        <p:txBody>
          <a:bodyPr/>
          <a:lstStyle/>
          <a:p>
            <a:r>
              <a:rPr lang="it-IT" b="1" dirty="0"/>
              <a:t>H.A.L.T. </a:t>
            </a:r>
            <a:r>
              <a:rPr lang="it-IT" b="1" dirty="0" err="1"/>
              <a:t>technology</a:t>
            </a:r>
            <a:br>
              <a:rPr lang="it-IT" b="1" dirty="0"/>
            </a:br>
            <a:r>
              <a:rPr lang="it-IT" sz="2400" dirty="0"/>
              <a:t>Highly </a:t>
            </a:r>
            <a:r>
              <a:rPr lang="it-IT" sz="2400" dirty="0" err="1"/>
              <a:t>Aspherical</a:t>
            </a:r>
            <a:r>
              <a:rPr lang="it-IT" sz="2400" dirty="0"/>
              <a:t> </a:t>
            </a:r>
            <a:r>
              <a:rPr lang="it-IT" sz="2400" dirty="0" err="1"/>
              <a:t>Lenslet</a:t>
            </a:r>
            <a:r>
              <a:rPr lang="it-IT" sz="2400" dirty="0"/>
              <a:t> Target</a:t>
            </a:r>
            <a:endParaRPr lang="it-IT" sz="24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46B8A6-C4D3-634E-BE7D-B8D17454B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983" y="1652750"/>
            <a:ext cx="5998785" cy="409640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>
                <a:latin typeface="Trebuchet MS" panose="020B0703020202090204" pitchFamily="34" charset="0"/>
              </a:rPr>
              <a:t>studio randomizzato, controllato, in doppio cieco</a:t>
            </a:r>
          </a:p>
          <a:p>
            <a:pPr marL="0" indent="0" algn="just">
              <a:buNone/>
            </a:pPr>
            <a:endParaRPr lang="it-IT" dirty="0">
              <a:latin typeface="Trebuchet MS" panose="020B0703020202090204" pitchFamily="34" charset="0"/>
            </a:endParaRP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170 pazienti di età compresa tra 8 e 13 anni con miopia da -0,75 D a -4,75 D sono stati randomizzati a ricevere occhiali con lenti altamente asferiche (HAL), lenti per occhiali con lenti leggermente asferiche (SAL) o lenti per occhiali a visione singola ( SVL)</a:t>
            </a:r>
          </a:p>
          <a:p>
            <a:pPr marL="0" indent="0" algn="just">
              <a:buNone/>
            </a:pPr>
            <a:endParaRPr lang="it-IT" dirty="0">
              <a:latin typeface="Trebuchet MS" panose="020B0703020202090204" pitchFamily="34" charset="0"/>
            </a:endParaRP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Lenti per occhiali HAL e SAL hanno una </a:t>
            </a:r>
            <a:r>
              <a:rPr lang="it-IT" b="1" dirty="0">
                <a:latin typeface="Trebuchet MS" panose="020B0703020202090204" pitchFamily="34" charset="0"/>
              </a:rPr>
              <a:t>superficie frontale sferica con 11 anelli concentrici formati da lenti asferiche contigue</a:t>
            </a:r>
            <a:r>
              <a:rPr lang="it-IT" dirty="0">
                <a:latin typeface="Trebuchet MS" panose="020B0703020202090204" pitchFamily="34" charset="0"/>
              </a:rPr>
              <a:t> (diametro 1,1 mm). L'area libera dalle lenti asferiche fornisce la correzione a distanza. </a:t>
            </a:r>
            <a:r>
              <a:rPr lang="it-IT" b="1" dirty="0">
                <a:solidFill>
                  <a:srgbClr val="009051"/>
                </a:solidFill>
                <a:latin typeface="Trebuchet MS" panose="020B0703020202090204" pitchFamily="34" charset="0"/>
              </a:rPr>
              <a:t>Le lenti asferiche generano un </a:t>
            </a:r>
            <a:r>
              <a:rPr lang="it-IT" b="1" dirty="0" err="1">
                <a:solidFill>
                  <a:srgbClr val="009051"/>
                </a:solidFill>
                <a:latin typeface="Trebuchet MS" panose="020B0703020202090204" pitchFamily="34" charset="0"/>
              </a:rPr>
              <a:t>VoMD</a:t>
            </a:r>
            <a:r>
              <a:rPr lang="it-IT" b="1" dirty="0">
                <a:solidFill>
                  <a:srgbClr val="009051"/>
                </a:solidFill>
                <a:latin typeface="Trebuchet MS" panose="020B0703020202090204" pitchFamily="34" charset="0"/>
              </a:rPr>
              <a:t> (volume di </a:t>
            </a:r>
            <a:r>
              <a:rPr lang="it-IT" b="1" dirty="0" err="1">
                <a:solidFill>
                  <a:srgbClr val="009051"/>
                </a:solidFill>
                <a:latin typeface="Trebuchet MS" panose="020B0703020202090204" pitchFamily="34" charset="0"/>
              </a:rPr>
              <a:t>defocus</a:t>
            </a:r>
            <a:r>
              <a:rPr lang="it-IT" b="1" dirty="0">
                <a:solidFill>
                  <a:srgbClr val="009051"/>
                </a:solidFill>
                <a:latin typeface="Trebuchet MS" panose="020B0703020202090204" pitchFamily="34" charset="0"/>
              </a:rPr>
              <a:t> miopico) davanti alla retina fungendo da segnale di controllo della miopia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E33585-75E6-AC4E-81E6-AEA8154F3E19}"/>
              </a:ext>
            </a:extLst>
          </p:cNvPr>
          <p:cNvSpPr txBox="1"/>
          <p:nvPr/>
        </p:nvSpPr>
        <p:spPr>
          <a:xfrm>
            <a:off x="1545021" y="6390290"/>
            <a:ext cx="102686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050" dirty="0" err="1"/>
              <a:t>Bao</a:t>
            </a:r>
            <a:r>
              <a:rPr lang="it-IT" sz="1050" dirty="0"/>
              <a:t> </a:t>
            </a:r>
            <a:r>
              <a:rPr lang="it-IT" sz="1050" dirty="0" err="1"/>
              <a:t>J</a:t>
            </a:r>
            <a:r>
              <a:rPr lang="it-IT" sz="1050" dirty="0"/>
              <a:t>, Yang A, Huang Y, Li X, Pan Y, </a:t>
            </a:r>
            <a:r>
              <a:rPr lang="it-IT" sz="1050" dirty="0" err="1"/>
              <a:t>Ding</a:t>
            </a:r>
            <a:r>
              <a:rPr lang="it-IT" sz="1050" dirty="0"/>
              <a:t> C, </a:t>
            </a:r>
            <a:r>
              <a:rPr lang="it-IT" sz="1050" dirty="0" err="1"/>
              <a:t>Lim</a:t>
            </a:r>
            <a:r>
              <a:rPr lang="it-IT" sz="1050" dirty="0"/>
              <a:t> EW, </a:t>
            </a:r>
            <a:r>
              <a:rPr lang="it-IT" sz="1050" dirty="0" err="1"/>
              <a:t>Zheng</a:t>
            </a:r>
            <a:r>
              <a:rPr lang="it-IT" sz="1050" dirty="0"/>
              <a:t> </a:t>
            </a:r>
            <a:r>
              <a:rPr lang="it-IT" sz="1050" dirty="0" err="1"/>
              <a:t>J</a:t>
            </a:r>
            <a:r>
              <a:rPr lang="it-IT" sz="1050" dirty="0"/>
              <a:t>, </a:t>
            </a:r>
            <a:r>
              <a:rPr lang="it-IT" sz="1050" dirty="0" err="1"/>
              <a:t>Spiegel</a:t>
            </a:r>
            <a:r>
              <a:rPr lang="it-IT" sz="1050" dirty="0"/>
              <a:t> DP, </a:t>
            </a:r>
            <a:r>
              <a:rPr lang="it-IT" sz="1050" dirty="0" err="1"/>
              <a:t>Drobe</a:t>
            </a:r>
            <a:r>
              <a:rPr lang="it-IT" sz="1050" dirty="0"/>
              <a:t> B, Lu </a:t>
            </a:r>
            <a:r>
              <a:rPr lang="it-IT" sz="1050" dirty="0" err="1"/>
              <a:t>F</a:t>
            </a:r>
            <a:r>
              <a:rPr lang="it-IT" sz="1050" dirty="0"/>
              <a:t>, Chen H. </a:t>
            </a:r>
            <a:r>
              <a:rPr lang="it-IT" sz="1050" dirty="0" err="1"/>
              <a:t>One-year</a:t>
            </a:r>
            <a:r>
              <a:rPr lang="it-IT" sz="1050" dirty="0"/>
              <a:t> </a:t>
            </a:r>
            <a:r>
              <a:rPr lang="it-IT" sz="1050" dirty="0" err="1"/>
              <a:t>myopia</a:t>
            </a:r>
            <a:r>
              <a:rPr lang="it-IT" sz="1050" dirty="0"/>
              <a:t> control </a:t>
            </a:r>
            <a:r>
              <a:rPr lang="it-IT" sz="1050" dirty="0" err="1"/>
              <a:t>efficacy</a:t>
            </a:r>
            <a:r>
              <a:rPr lang="it-IT" sz="1050" dirty="0"/>
              <a:t> of </a:t>
            </a:r>
            <a:r>
              <a:rPr lang="it-IT" sz="1050" dirty="0" err="1"/>
              <a:t>spectacle</a:t>
            </a:r>
            <a:r>
              <a:rPr lang="it-IT" sz="1050" dirty="0"/>
              <a:t> </a:t>
            </a:r>
            <a:r>
              <a:rPr lang="it-IT" sz="1050" dirty="0" err="1"/>
              <a:t>lenses</a:t>
            </a:r>
            <a:r>
              <a:rPr lang="it-IT" sz="1050" dirty="0"/>
              <a:t> with </a:t>
            </a:r>
            <a:r>
              <a:rPr lang="it-IT" sz="1050" dirty="0" err="1"/>
              <a:t>aspherical</a:t>
            </a:r>
            <a:r>
              <a:rPr lang="it-IT" sz="1050" dirty="0"/>
              <a:t> </a:t>
            </a:r>
            <a:r>
              <a:rPr lang="it-IT" sz="1050" dirty="0" err="1"/>
              <a:t>lenslets</a:t>
            </a:r>
            <a:r>
              <a:rPr lang="it-IT" sz="1050" dirty="0"/>
              <a:t>. Br </a:t>
            </a:r>
            <a:r>
              <a:rPr lang="it-IT" sz="1050" dirty="0" err="1"/>
              <a:t>J</a:t>
            </a:r>
            <a:r>
              <a:rPr lang="it-IT" sz="1050" dirty="0"/>
              <a:t> </a:t>
            </a:r>
            <a:r>
              <a:rPr lang="it-IT" sz="1050" dirty="0" err="1"/>
              <a:t>Ophthalmol</a:t>
            </a:r>
            <a:r>
              <a:rPr lang="it-IT" sz="1050" dirty="0"/>
              <a:t>. 2021 </a:t>
            </a:r>
            <a:r>
              <a:rPr lang="it-IT" sz="1050" dirty="0" err="1"/>
              <a:t>Apr</a:t>
            </a:r>
            <a:r>
              <a:rPr lang="it-IT" sz="1050" dirty="0"/>
              <a:t> 2:bjophthalmol-2020-318367. </a:t>
            </a:r>
            <a:r>
              <a:rPr lang="it-IT" sz="1050" dirty="0" err="1"/>
              <a:t>doi</a:t>
            </a:r>
            <a:r>
              <a:rPr lang="it-IT" sz="1050" dirty="0"/>
              <a:t>: 10.1136/bjophthalmol-2020-318367. </a:t>
            </a:r>
            <a:r>
              <a:rPr lang="it-IT" sz="1050" dirty="0" err="1"/>
              <a:t>Epub</a:t>
            </a:r>
            <a:r>
              <a:rPr lang="it-IT" sz="1050" dirty="0"/>
              <a:t> </a:t>
            </a:r>
            <a:r>
              <a:rPr lang="it-IT" sz="1050" dirty="0" err="1"/>
              <a:t>ahead</a:t>
            </a:r>
            <a:r>
              <a:rPr lang="it-IT" sz="1050" dirty="0"/>
              <a:t> of </a:t>
            </a:r>
            <a:r>
              <a:rPr lang="it-IT" sz="1050" dirty="0" err="1"/>
              <a:t>print</a:t>
            </a:r>
            <a:r>
              <a:rPr lang="it-IT" sz="1050" dirty="0"/>
              <a:t>. PMID: 33811039.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AE3B93C-639B-524E-AC1E-05E48771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807" y="147343"/>
            <a:ext cx="4729654" cy="12815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FC9D767-EC8F-F74A-9784-6A452D3FB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55" y="1923735"/>
            <a:ext cx="4834759" cy="3495626"/>
          </a:xfrm>
          <a:prstGeom prst="rect">
            <a:avLst/>
          </a:prstGeom>
        </p:spPr>
      </p:pic>
      <p:pic>
        <p:nvPicPr>
          <p:cNvPr id="7" name="Picture 2" descr="STELLEST Lens for Myopia Control - visocare.com.hk">
            <a:extLst>
              <a:ext uri="{FF2B5EF4-FFF2-40B4-BE49-F238E27FC236}">
                <a16:creationId xmlns:a16="http://schemas.microsoft.com/office/drawing/2014/main" id="{D020CB12-0EB1-EC43-A5FE-10CC0506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0809" y="2070036"/>
            <a:ext cx="4441454" cy="32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D8A4C3-EABC-A644-B5AD-01B9003E5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46" y="1569629"/>
            <a:ext cx="5444358" cy="276063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>
                <a:latin typeface="Trebuchet MS" panose="020B0703020202090204" pitchFamily="34" charset="0"/>
              </a:rPr>
              <a:t>Entrambi i gruppi HAL e SAL hanno mostrato una progressione SER inferiore (rispettivamente di 0,53 D e 0,33 D; entrambi </a:t>
            </a:r>
            <a:r>
              <a:rPr lang="it-IT" dirty="0" err="1">
                <a:latin typeface="Trebuchet MS" panose="020B0703020202090204" pitchFamily="34" charset="0"/>
              </a:rPr>
              <a:t>p</a:t>
            </a:r>
            <a:r>
              <a:rPr lang="it-IT" dirty="0">
                <a:latin typeface="Trebuchet MS" panose="020B0703020202090204" pitchFamily="34" charset="0"/>
              </a:rPr>
              <a:t>&lt;0,001) rispetto al gruppo SVL</a:t>
            </a: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HAL ha mostrato una progressione SER inferiore rispetto al gruppo SAL con una differenza di 0,21 D (</a:t>
            </a:r>
            <a:r>
              <a:rPr lang="it-IT" dirty="0" err="1">
                <a:latin typeface="Trebuchet MS" panose="020B0703020202090204" pitchFamily="34" charset="0"/>
              </a:rPr>
              <a:t>p</a:t>
            </a:r>
            <a:r>
              <a:rPr lang="it-IT" dirty="0">
                <a:latin typeface="Trebuchet MS" panose="020B0703020202090204" pitchFamily="34" charset="0"/>
              </a:rPr>
              <a:t>=0,04)</a:t>
            </a: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AL: HAL e SAL hanno ridotto l’AL rispettivamente di 0,23 mm e 0,11 mm (</a:t>
            </a:r>
            <a:r>
              <a:rPr lang="it-IT" dirty="0" err="1">
                <a:latin typeface="Trebuchet MS" panose="020B0703020202090204" pitchFamily="34" charset="0"/>
              </a:rPr>
              <a:t>p</a:t>
            </a:r>
            <a:r>
              <a:rPr lang="it-IT" dirty="0">
                <a:latin typeface="Trebuchet MS" panose="020B0703020202090204" pitchFamily="34" charset="0"/>
              </a:rPr>
              <a:t>&lt;0,001) rispetto a SVL</a:t>
            </a: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HAL ha determinato un incremento dell'AL inferiore rispetto a SAL di 0,12 mm (</a:t>
            </a:r>
            <a:r>
              <a:rPr lang="it-IT" dirty="0" err="1">
                <a:latin typeface="Trebuchet MS" panose="020B0703020202090204" pitchFamily="34" charset="0"/>
              </a:rPr>
              <a:t>p</a:t>
            </a:r>
            <a:r>
              <a:rPr lang="it-IT" dirty="0">
                <a:latin typeface="Trebuchet MS" panose="020B0703020202090204" pitchFamily="34" charset="0"/>
              </a:rPr>
              <a:t>=0,001).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13A13DD-00EC-6244-B386-BAA632E3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221" y="288739"/>
            <a:ext cx="8911687" cy="1280890"/>
          </a:xfrm>
        </p:spPr>
        <p:txBody>
          <a:bodyPr/>
          <a:lstStyle/>
          <a:p>
            <a:r>
              <a:rPr lang="it-IT" b="1" dirty="0"/>
              <a:t>H.A.L.T. </a:t>
            </a:r>
            <a:r>
              <a:rPr lang="it-IT" b="1" dirty="0" err="1"/>
              <a:t>technology</a:t>
            </a:r>
            <a:br>
              <a:rPr lang="it-IT" b="1" dirty="0"/>
            </a:br>
            <a:endParaRPr lang="it-IT" b="1" dirty="0"/>
          </a:p>
        </p:txBody>
      </p:sp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4886562A-3831-2B41-B2A2-C1ADDDD3E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923" y="1588238"/>
            <a:ext cx="5877149" cy="192484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D2BE3A-CC69-DF41-8A91-ECA0E5DCF485}"/>
              </a:ext>
            </a:extLst>
          </p:cNvPr>
          <p:cNvSpPr txBox="1"/>
          <p:nvPr/>
        </p:nvSpPr>
        <p:spPr>
          <a:xfrm>
            <a:off x="6096000" y="851334"/>
            <a:ext cx="592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La tabella presenta le variazioni medie (±SE) della miopia (1 anno) per 161 partecipanti randomizzati a uno dei tre gruppi nello studio</a:t>
            </a:r>
            <a:r>
              <a:rPr lang="it-IT" dirty="0"/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7431D92-2961-B64B-8863-BEB236DFF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923" y="3590027"/>
            <a:ext cx="5877149" cy="226451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955873-B252-2046-B87B-86AADEF7818E}"/>
              </a:ext>
            </a:extLst>
          </p:cNvPr>
          <p:cNvSpPr txBox="1"/>
          <p:nvPr/>
        </p:nvSpPr>
        <p:spPr>
          <a:xfrm>
            <a:off x="644400" y="4482391"/>
            <a:ext cx="561252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it-IT" sz="2000" b="1" dirty="0">
                <a:solidFill>
                  <a:srgbClr val="009051"/>
                </a:solidFill>
                <a:latin typeface="Trebuchet MS" panose="020B0703020202090204" pitchFamily="34" charset="0"/>
              </a:rPr>
              <a:t>61% e  31% di riduzione dell’AL nei gruppi HAL e SAL rispetto al gruppo SVL</a:t>
            </a:r>
          </a:p>
          <a:p>
            <a:pPr algn="just"/>
            <a:endParaRPr lang="it-IT" sz="2000" b="1" dirty="0">
              <a:solidFill>
                <a:srgbClr val="009051"/>
              </a:solidFill>
              <a:latin typeface="Trebuchet MS" panose="020B0703020202090204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it-IT" sz="2000" b="1" dirty="0">
                <a:solidFill>
                  <a:srgbClr val="009051"/>
                </a:solidFill>
                <a:latin typeface="Trebuchet MS" panose="020B0703020202090204" pitchFamily="34" charset="0"/>
              </a:rPr>
              <a:t>HAL ha prodotto un AL inferiore rispetto a SAL pari al 43%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328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mbattiamo la Miopia con le nuove lenti Stellest - Ottica Vascellari">
            <a:extLst>
              <a:ext uri="{FF2B5EF4-FFF2-40B4-BE49-F238E27FC236}">
                <a16:creationId xmlns:a16="http://schemas.microsoft.com/office/drawing/2014/main" id="{3856D7BD-878B-5F49-A079-213EC314B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4115" y="1774107"/>
            <a:ext cx="2560320" cy="33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Miyosmart hoya children myopia control lens lenti per il controllo della  miopia - Ottica Dieci decimi - Napoli">
            <a:extLst>
              <a:ext uri="{FF2B5EF4-FFF2-40B4-BE49-F238E27FC236}">
                <a16:creationId xmlns:a16="http://schemas.microsoft.com/office/drawing/2014/main" id="{6341DA49-FF4C-094F-898E-7FB9CC6C9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153" y="2385796"/>
            <a:ext cx="2560320" cy="23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TELLEST Lens for Myopia Control - visocare.com.hk">
            <a:extLst>
              <a:ext uri="{FF2B5EF4-FFF2-40B4-BE49-F238E27FC236}">
                <a16:creationId xmlns:a16="http://schemas.microsoft.com/office/drawing/2014/main" id="{04B33AFD-EEBB-7141-9FF5-163743A0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1937" y="2385796"/>
            <a:ext cx="2560320" cy="17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B408D02C-3B09-5849-86BF-E54637B5F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668" y="3157093"/>
            <a:ext cx="2560320" cy="2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15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Specialty Contact Lenses in Yucca Valley, CA | Clarion Optometry Group">
            <a:extLst>
              <a:ext uri="{FF2B5EF4-FFF2-40B4-BE49-F238E27FC236}">
                <a16:creationId xmlns:a16="http://schemas.microsoft.com/office/drawing/2014/main" id="{8FEE3979-E59F-E941-A9F7-8EA93AA86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7" r="6079" b="-1"/>
          <a:stretch/>
        </p:blipFill>
        <p:spPr bwMode="auto">
          <a:xfrm>
            <a:off x="1" y="0"/>
            <a:ext cx="5351826" cy="698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B008D1-A705-B24B-8FB0-AD095002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it-IT" sz="3200" b="1" dirty="0">
                <a:solidFill>
                  <a:srgbClr val="FEFFFF"/>
                </a:solidFill>
              </a:rPr>
              <a:t>LENTI A CONTATTO   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58647E4D-9387-EF49-9D2C-FD288B7B9760}"/>
              </a:ext>
            </a:extLst>
          </p:cNvPr>
          <p:cNvSpPr txBox="1">
            <a:spLocks/>
          </p:cNvSpPr>
          <p:nvPr/>
        </p:nvSpPr>
        <p:spPr>
          <a:xfrm>
            <a:off x="5454869" y="1566333"/>
            <a:ext cx="6588448" cy="5290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</a:pPr>
            <a:endParaRPr lang="en-US" sz="1300" dirty="0"/>
          </a:p>
          <a:p>
            <a:pPr marL="0" indent="0" algn="just">
              <a:lnSpc>
                <a:spcPct val="90000"/>
              </a:lnSpc>
              <a:buNone/>
            </a:pPr>
            <a:endParaRPr lang="en-US" sz="1400" dirty="0">
              <a:latin typeface="Trebuchet MS" panose="020B070302020209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en-US" sz="1900" dirty="0">
              <a:solidFill>
                <a:srgbClr val="0070C0"/>
              </a:solidFill>
              <a:latin typeface="Trebuchet MS" panose="020B070302020209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900" dirty="0">
                <a:latin typeface="Trebuchet MS" panose="020B0703020202090204" pitchFamily="34" charset="0"/>
              </a:rPr>
              <a:t>- </a:t>
            </a:r>
            <a:r>
              <a:rPr lang="en-US" sz="2900" b="1" cap="all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zona </a:t>
            </a:r>
            <a:r>
              <a:rPr lang="en-US" sz="2900" b="1" cap="all" dirty="0" err="1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ottica</a:t>
            </a:r>
            <a:r>
              <a:rPr lang="en-US" sz="2900" b="1" cap="all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centrale: </a:t>
            </a:r>
            <a:r>
              <a:rPr lang="en-US" sz="2500" b="1" cap="all" dirty="0" err="1">
                <a:solidFill>
                  <a:srgbClr val="009051"/>
                </a:solidFill>
                <a:latin typeface="Trebuchet MS" panose="020B0703020202090204" pitchFamily="34" charset="0"/>
              </a:rPr>
              <a:t>corregge</a:t>
            </a:r>
            <a:r>
              <a:rPr lang="en-US" sz="2500" b="1" cap="all" dirty="0">
                <a:solidFill>
                  <a:srgbClr val="009051"/>
                </a:solidFill>
                <a:latin typeface="Trebuchet MS" panose="020B0703020202090204" pitchFamily="34" charset="0"/>
              </a:rPr>
              <a:t> </a:t>
            </a:r>
            <a:r>
              <a:rPr lang="en-US" sz="2500" b="1" cap="all" dirty="0" err="1">
                <a:solidFill>
                  <a:srgbClr val="009051"/>
                </a:solidFill>
                <a:latin typeface="Trebuchet MS" panose="020B0703020202090204" pitchFamily="34" charset="0"/>
              </a:rPr>
              <a:t>l'errore</a:t>
            </a:r>
            <a:r>
              <a:rPr lang="en-US" sz="2500" b="1" cap="all" dirty="0">
                <a:solidFill>
                  <a:srgbClr val="009051"/>
                </a:solidFill>
                <a:latin typeface="Trebuchet MS" panose="020B0703020202090204" pitchFamily="34" charset="0"/>
              </a:rPr>
              <a:t> di </a:t>
            </a:r>
            <a:r>
              <a:rPr lang="en-US" sz="2500" b="1" cap="all" dirty="0" err="1">
                <a:solidFill>
                  <a:srgbClr val="009051"/>
                </a:solidFill>
                <a:latin typeface="Trebuchet MS" panose="020B0703020202090204" pitchFamily="34" charset="0"/>
              </a:rPr>
              <a:t>rifrazione</a:t>
            </a:r>
            <a:r>
              <a:rPr lang="en-US" sz="2500" b="1" cap="all" dirty="0">
                <a:solidFill>
                  <a:srgbClr val="009051"/>
                </a:solidFill>
                <a:latin typeface="Trebuchet MS" panose="020B0703020202090204" pitchFamily="34" charset="0"/>
              </a:rPr>
              <a:t> </a:t>
            </a:r>
          </a:p>
          <a:p>
            <a:pPr algn="just">
              <a:lnSpc>
                <a:spcPct val="90000"/>
              </a:lnSpc>
            </a:pPr>
            <a:endParaRPr lang="en-US" sz="2500" dirty="0">
              <a:latin typeface="Trebuchet MS" panose="020B070302020209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2500" dirty="0">
                <a:latin typeface="Trebuchet MS" panose="020B0703020202090204" pitchFamily="34" charset="0"/>
              </a:rPr>
              <a:t>- </a:t>
            </a:r>
            <a:r>
              <a:rPr lang="en-US" sz="2900" b="1" cap="all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REGIONE </a:t>
            </a:r>
            <a:r>
              <a:rPr lang="en-US" sz="2900" b="1" cap="all" dirty="0" err="1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periferiCA</a:t>
            </a:r>
            <a:r>
              <a:rPr lang="en-US" sz="2900" b="1" cap="all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900" b="1" cap="all" dirty="0">
                <a:latin typeface="Trebuchet MS" panose="020B0703020202090204" pitchFamily="34" charset="0"/>
              </a:rPr>
              <a:t>di </a:t>
            </a:r>
            <a:r>
              <a:rPr lang="en-US" sz="2900" b="1" cap="all" dirty="0" err="1">
                <a:latin typeface="Trebuchet MS" panose="020B0703020202090204" pitchFamily="34" charset="0"/>
              </a:rPr>
              <a:t>potere</a:t>
            </a:r>
            <a:r>
              <a:rPr lang="en-US" sz="2900" b="1" cap="all" dirty="0">
                <a:latin typeface="Trebuchet MS" panose="020B0703020202090204" pitchFamily="34" charset="0"/>
              </a:rPr>
              <a:t> </a:t>
            </a:r>
            <a:r>
              <a:rPr lang="en-US" sz="2900" b="1" cap="all" dirty="0" err="1">
                <a:latin typeface="Trebuchet MS" panose="020B0703020202090204" pitchFamily="34" charset="0"/>
              </a:rPr>
              <a:t>maggiore</a:t>
            </a:r>
            <a:r>
              <a:rPr lang="en-US" sz="2900" b="1" cap="all" dirty="0">
                <a:latin typeface="Trebuchet MS" panose="020B0703020202090204" pitchFamily="34" charset="0"/>
              </a:rPr>
              <a:t> (</a:t>
            </a:r>
            <a:r>
              <a:rPr lang="en-US" sz="2900" b="1" cap="all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plus power</a:t>
            </a:r>
            <a:r>
              <a:rPr lang="en-US" sz="2900" b="1" cap="all" dirty="0">
                <a:latin typeface="Trebuchet MS" panose="020B0703020202090204" pitchFamily="34" charset="0"/>
              </a:rPr>
              <a:t>): </a:t>
            </a:r>
            <a:r>
              <a:rPr lang="en-US" sz="2500" b="1" cap="all" dirty="0" err="1">
                <a:solidFill>
                  <a:srgbClr val="009051"/>
                </a:solidFill>
                <a:latin typeface="Trebuchet MS" panose="020B0703020202090204" pitchFamily="34" charset="0"/>
              </a:rPr>
              <a:t>inducenTE</a:t>
            </a:r>
            <a:r>
              <a:rPr lang="en-US" sz="2500" b="1" cap="all" dirty="0">
                <a:solidFill>
                  <a:srgbClr val="009051"/>
                </a:solidFill>
                <a:latin typeface="Trebuchet MS" panose="020B0703020202090204" pitchFamily="34" charset="0"/>
              </a:rPr>
              <a:t> un defocus </a:t>
            </a:r>
            <a:r>
              <a:rPr lang="en-US" sz="2500" b="1" cap="all" dirty="0" err="1">
                <a:solidFill>
                  <a:srgbClr val="009051"/>
                </a:solidFill>
                <a:latin typeface="Trebuchet MS" panose="020B0703020202090204" pitchFamily="34" charset="0"/>
              </a:rPr>
              <a:t>miopico</a:t>
            </a:r>
            <a:r>
              <a:rPr lang="en-US" sz="2500" b="1" cap="all" dirty="0">
                <a:solidFill>
                  <a:srgbClr val="009051"/>
                </a:solidFill>
                <a:latin typeface="Trebuchet MS" panose="020B0703020202090204" pitchFamily="34" charset="0"/>
              </a:rPr>
              <a:t> </a:t>
            </a:r>
            <a:r>
              <a:rPr lang="en-US" sz="1300" i="1" dirty="0">
                <a:latin typeface="Trebuchet MS" panose="020B0703020202090204" pitchFamily="34" charset="0"/>
              </a:rPr>
              <a:t>Ruiz </a:t>
            </a:r>
            <a:r>
              <a:rPr lang="en-US" sz="1300" i="1" dirty="0" err="1">
                <a:latin typeface="Trebuchet MS" panose="020B0703020202090204" pitchFamily="34" charset="0"/>
              </a:rPr>
              <a:t>Pomeda</a:t>
            </a:r>
            <a:r>
              <a:rPr lang="en-US" sz="1300" i="1" dirty="0">
                <a:latin typeface="Trebuchet MS" panose="020B0703020202090204" pitchFamily="34" charset="0"/>
              </a:rPr>
              <a:t> et al 2018; Lam CS et al 2014; Anstice NS et al 2011</a:t>
            </a:r>
          </a:p>
          <a:p>
            <a:pPr algn="just">
              <a:lnSpc>
                <a:spcPct val="90000"/>
              </a:lnSpc>
            </a:pPr>
            <a:endParaRPr lang="en-US" sz="1300" i="1" dirty="0">
              <a:latin typeface="Trebuchet MS" panose="020B0703020202090204" pitchFamily="34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500" b="1" dirty="0">
                <a:latin typeface="Trebuchet MS" panose="020B0703020202090204" pitchFamily="34" charset="0"/>
              </a:rPr>
              <a:t>DESIGN PROGRESSIVO (</a:t>
            </a:r>
            <a:r>
              <a:rPr lang="en-US" sz="2500" b="1" dirty="0" err="1">
                <a:latin typeface="Trebuchet MS" panose="020B0703020202090204" pitchFamily="34" charset="0"/>
              </a:rPr>
              <a:t>aumento</a:t>
            </a:r>
            <a:r>
              <a:rPr lang="en-US" sz="2500" b="1" dirty="0">
                <a:latin typeface="Trebuchet MS" panose="020B0703020202090204" pitchFamily="34" charset="0"/>
              </a:rPr>
              <a:t> </a:t>
            </a:r>
            <a:r>
              <a:rPr lang="en-US" sz="2500" b="1" dirty="0" err="1">
                <a:latin typeface="Trebuchet MS" panose="020B0703020202090204" pitchFamily="34" charset="0"/>
              </a:rPr>
              <a:t>graduale</a:t>
            </a:r>
            <a:r>
              <a:rPr lang="en-US" sz="2500" b="1" dirty="0">
                <a:latin typeface="Trebuchet MS" panose="020B0703020202090204" pitchFamily="34" charset="0"/>
              </a:rPr>
              <a:t> verso la </a:t>
            </a:r>
            <a:r>
              <a:rPr lang="en-US" sz="2500" b="1" dirty="0" err="1">
                <a:latin typeface="Trebuchet MS" panose="020B0703020202090204" pitchFamily="34" charset="0"/>
              </a:rPr>
              <a:t>periferia</a:t>
            </a:r>
            <a:r>
              <a:rPr lang="en-US" sz="2500" b="1" dirty="0">
                <a:latin typeface="Trebuchet MS" panose="020B0703020202090204" pitchFamily="34" charset="0"/>
              </a:rPr>
              <a:t>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500" b="1" dirty="0">
                <a:latin typeface="Trebuchet MS" panose="020B0703020202090204" pitchFamily="34" charset="0"/>
              </a:rPr>
              <a:t>DESIGN AD ANELLI CONCENTRICI di plus power</a:t>
            </a:r>
            <a:r>
              <a:rPr lang="en-US" sz="2000" dirty="0">
                <a:latin typeface="Trebuchet MS" panose="020B0703020202090204" pitchFamily="34" charset="0"/>
              </a:rPr>
              <a:t>: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2000" dirty="0">
              <a:latin typeface="Trebuchet MS" panose="020B0703020202090204" pitchFamily="34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500" dirty="0" err="1">
                <a:latin typeface="Trebuchet MS" panose="020B0703020202090204" pitchFamily="34" charset="0"/>
              </a:rPr>
              <a:t>migliore</a:t>
            </a:r>
            <a:r>
              <a:rPr lang="en-US" sz="2500" dirty="0">
                <a:latin typeface="Trebuchet MS" panose="020B0703020202090204" pitchFamily="34" charset="0"/>
              </a:rPr>
              <a:t> </a:t>
            </a:r>
            <a:r>
              <a:rPr lang="en-US" sz="2500" dirty="0" err="1">
                <a:latin typeface="Trebuchet MS" panose="020B0703020202090204" pitchFamily="34" charset="0"/>
              </a:rPr>
              <a:t>controllo</a:t>
            </a:r>
            <a:r>
              <a:rPr lang="en-US" sz="2500" dirty="0">
                <a:latin typeface="Trebuchet MS" panose="020B0703020202090204" pitchFamily="34" charset="0"/>
              </a:rPr>
              <a:t> </a:t>
            </a:r>
            <a:r>
              <a:rPr lang="en-US" sz="2500" dirty="0" err="1">
                <a:latin typeface="Trebuchet MS" panose="020B0703020202090204" pitchFamily="34" charset="0"/>
              </a:rPr>
              <a:t>sull’allungamento</a:t>
            </a:r>
            <a:r>
              <a:rPr lang="en-US" sz="2500" dirty="0">
                <a:latin typeface="Trebuchet MS" panose="020B0703020202090204" pitchFamily="34" charset="0"/>
              </a:rPr>
              <a:t> </a:t>
            </a:r>
            <a:r>
              <a:rPr lang="en-US" sz="2500" dirty="0" err="1">
                <a:latin typeface="Trebuchet MS" panose="020B0703020202090204" pitchFamily="34" charset="0"/>
              </a:rPr>
              <a:t>assiale</a:t>
            </a:r>
            <a:r>
              <a:rPr lang="en-US" sz="2500" dirty="0">
                <a:latin typeface="Trebuchet MS" panose="020B0703020202090204" pitchFamily="34" charset="0"/>
              </a:rPr>
              <a:t> (44.4% vs 31.6%)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500" dirty="0" err="1">
                <a:latin typeface="Trebuchet MS" panose="020B0703020202090204" pitchFamily="34" charset="0"/>
              </a:rPr>
              <a:t>efficacia</a:t>
            </a:r>
            <a:r>
              <a:rPr lang="en-US" sz="2500" dirty="0">
                <a:latin typeface="Trebuchet MS" panose="020B0703020202090204" pitchFamily="34" charset="0"/>
              </a:rPr>
              <a:t> simile sui </a:t>
            </a:r>
            <a:r>
              <a:rPr lang="en-US" sz="2500" dirty="0" err="1">
                <a:latin typeface="Trebuchet MS" panose="020B0703020202090204" pitchFamily="34" charset="0"/>
              </a:rPr>
              <a:t>cambiamenti</a:t>
            </a:r>
            <a:r>
              <a:rPr lang="en-US" sz="2500" dirty="0">
                <a:latin typeface="Trebuchet MS" panose="020B0703020202090204" pitchFamily="34" charset="0"/>
              </a:rPr>
              <a:t> </a:t>
            </a:r>
            <a:r>
              <a:rPr lang="en-US" sz="2500" dirty="0" err="1">
                <a:latin typeface="Trebuchet MS" panose="020B0703020202090204" pitchFamily="34" charset="0"/>
              </a:rPr>
              <a:t>refrattivi</a:t>
            </a:r>
            <a:r>
              <a:rPr lang="en-US" sz="2500" dirty="0">
                <a:latin typeface="Trebuchet MS" panose="020B0703020202090204" pitchFamily="34" charset="0"/>
              </a:rPr>
              <a:t> (36.3% vs 36.4%) </a:t>
            </a:r>
            <a:r>
              <a:rPr lang="it-IT" sz="1600" dirty="0" err="1">
                <a:latin typeface="Trebuchet MS" panose="020B0703020202090204" pitchFamily="34" charset="0"/>
              </a:rPr>
              <a:t>Wildsoet</a:t>
            </a:r>
            <a:r>
              <a:rPr lang="it-IT" sz="1600" dirty="0">
                <a:latin typeface="Trebuchet MS" panose="020B0703020202090204" pitchFamily="34" charset="0"/>
              </a:rPr>
              <a:t> CF, Chia A, </a:t>
            </a:r>
            <a:r>
              <a:rPr lang="it-IT" sz="1600" dirty="0" err="1">
                <a:latin typeface="Trebuchet MS" panose="020B0703020202090204" pitchFamily="34" charset="0"/>
              </a:rPr>
              <a:t>Cho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P</a:t>
            </a:r>
            <a:r>
              <a:rPr lang="it-IT" sz="1600" dirty="0">
                <a:latin typeface="Trebuchet MS" panose="020B0703020202090204" pitchFamily="34" charset="0"/>
              </a:rPr>
              <a:t>, et al. IMI-</a:t>
            </a:r>
            <a:r>
              <a:rPr lang="it-IT" sz="1600" dirty="0" err="1">
                <a:latin typeface="Trebuchet MS" panose="020B0703020202090204" pitchFamily="34" charset="0"/>
              </a:rPr>
              <a:t>interventions</a:t>
            </a:r>
            <a:r>
              <a:rPr lang="it-IT" sz="1600" dirty="0">
                <a:latin typeface="Trebuchet MS" panose="020B0703020202090204" pitchFamily="34" charset="0"/>
              </a:rPr>
              <a:t> for </a:t>
            </a:r>
            <a:r>
              <a:rPr lang="it-IT" sz="1600" dirty="0" err="1">
                <a:latin typeface="Trebuchet MS" panose="020B0703020202090204" pitchFamily="34" charset="0"/>
              </a:rPr>
              <a:t>controlling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myopia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onset</a:t>
            </a:r>
            <a:r>
              <a:rPr lang="it-IT" sz="1600" dirty="0">
                <a:latin typeface="Trebuchet MS" panose="020B0703020202090204" pitchFamily="34" charset="0"/>
              </a:rPr>
              <a:t> and </a:t>
            </a:r>
            <a:r>
              <a:rPr lang="it-IT" sz="1600" dirty="0" err="1">
                <a:latin typeface="Trebuchet MS" panose="020B0703020202090204" pitchFamily="34" charset="0"/>
              </a:rPr>
              <a:t>progression</a:t>
            </a:r>
            <a:r>
              <a:rPr lang="it-IT" sz="1600" dirty="0">
                <a:latin typeface="Trebuchet MS" panose="020B0703020202090204" pitchFamily="34" charset="0"/>
              </a:rPr>
              <a:t> report. </a:t>
            </a:r>
            <a:r>
              <a:rPr lang="it-IT" sz="1600" i="1" dirty="0" err="1">
                <a:latin typeface="Trebuchet MS" panose="020B0703020202090204" pitchFamily="34" charset="0"/>
              </a:rPr>
              <a:t>Invest</a:t>
            </a:r>
            <a:r>
              <a:rPr lang="it-IT" sz="1600" i="1" dirty="0">
                <a:latin typeface="Trebuchet MS" panose="020B0703020202090204" pitchFamily="34" charset="0"/>
              </a:rPr>
              <a:t> </a:t>
            </a:r>
            <a:r>
              <a:rPr lang="it-IT" sz="1600" i="1" dirty="0" err="1">
                <a:latin typeface="Trebuchet MS" panose="020B0703020202090204" pitchFamily="34" charset="0"/>
              </a:rPr>
              <a:t>Ophthtlmol</a:t>
            </a:r>
            <a:r>
              <a:rPr lang="it-IT" sz="1600" i="1" dirty="0">
                <a:latin typeface="Trebuchet MS" panose="020B0703020202090204" pitchFamily="34" charset="0"/>
              </a:rPr>
              <a:t> Vis Sci </a:t>
            </a:r>
            <a:r>
              <a:rPr lang="it-IT" sz="1600" dirty="0">
                <a:latin typeface="Trebuchet MS" panose="020B0703020202090204" pitchFamily="34" charset="0"/>
              </a:rPr>
              <a:t>2019; 60: M106–M131. 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1300" dirty="0">
              <a:latin typeface="Trebuchet MS" panose="020B0703020202090204" pitchFamily="34" charset="0"/>
            </a:endParaRPr>
          </a:p>
          <a:p>
            <a:pPr algn="just">
              <a:lnSpc>
                <a:spcPct val="90000"/>
              </a:lnSpc>
            </a:pPr>
            <a:endParaRPr lang="en-US" sz="1300" dirty="0">
              <a:latin typeface="Trebuchet MS" panose="020B0703020202090204" pitchFamily="34" charset="0"/>
            </a:endParaRPr>
          </a:p>
          <a:p>
            <a:pPr marL="0" indent="0" algn="just">
              <a:lnSpc>
                <a:spcPct val="90000"/>
              </a:lnSpc>
            </a:pPr>
            <a:r>
              <a:rPr lang="en-US" sz="1300" dirty="0">
                <a:latin typeface="Trebuchet MS" panose="020B0703020202090204" pitchFamily="34" charset="0"/>
              </a:rPr>
              <a:t>  </a:t>
            </a:r>
            <a:r>
              <a:rPr lang="en-US" sz="2500" b="1" dirty="0">
                <a:latin typeface="Trebuchet MS" panose="020B0703020202090204" pitchFamily="34" charset="0"/>
              </a:rPr>
              <a:t>EFFICACIA</a:t>
            </a:r>
            <a:r>
              <a:rPr lang="en-US" sz="2500" dirty="0">
                <a:latin typeface="Trebuchet MS" panose="020B0703020202090204" pitchFamily="34" charset="0"/>
              </a:rPr>
              <a:t> </a:t>
            </a:r>
            <a:r>
              <a:rPr lang="en-US" sz="2500" dirty="0" err="1">
                <a:latin typeface="Trebuchet MS" panose="020B0703020202090204" pitchFamily="34" charset="0"/>
              </a:rPr>
              <a:t>sul</a:t>
            </a:r>
            <a:r>
              <a:rPr lang="en-US" sz="2500" dirty="0">
                <a:latin typeface="Trebuchet MS" panose="020B0703020202090204" pitchFamily="34" charset="0"/>
              </a:rPr>
              <a:t> </a:t>
            </a:r>
            <a:r>
              <a:rPr lang="en-US" sz="2500" dirty="0" err="1">
                <a:latin typeface="Trebuchet MS" panose="020B0703020202090204" pitchFamily="34" charset="0"/>
              </a:rPr>
              <a:t>controllo</a:t>
            </a:r>
            <a:r>
              <a:rPr lang="en-US" sz="2500" dirty="0">
                <a:latin typeface="Trebuchet MS" panose="020B0703020202090204" pitchFamily="34" charset="0"/>
              </a:rPr>
              <a:t> </a:t>
            </a:r>
            <a:r>
              <a:rPr lang="en-US" sz="2500" dirty="0" err="1">
                <a:latin typeface="Trebuchet MS" panose="020B0703020202090204" pitchFamily="34" charset="0"/>
              </a:rPr>
              <a:t>della</a:t>
            </a:r>
            <a:r>
              <a:rPr lang="en-US" sz="2500" dirty="0">
                <a:latin typeface="Trebuchet MS" panose="020B0703020202090204" pitchFamily="34" charset="0"/>
              </a:rPr>
              <a:t> </a:t>
            </a:r>
            <a:r>
              <a:rPr lang="en-US" sz="2500" dirty="0" err="1">
                <a:latin typeface="Trebuchet MS" panose="020B0703020202090204" pitchFamily="34" charset="0"/>
              </a:rPr>
              <a:t>miopia</a:t>
            </a:r>
            <a:r>
              <a:rPr lang="en-US" sz="2500" dirty="0">
                <a:latin typeface="Trebuchet MS" panose="020B0703020202090204" pitchFamily="34" charset="0"/>
              </a:rPr>
              <a:t> </a:t>
            </a:r>
            <a:r>
              <a:rPr lang="en-US" sz="2500" b="1" u="sng" dirty="0" err="1">
                <a:latin typeface="Trebuchet MS" panose="020B0703020202090204" pitchFamily="34" charset="0"/>
              </a:rPr>
              <a:t>maggiore</a:t>
            </a:r>
            <a:r>
              <a:rPr lang="en-US" sz="2500" b="1" u="sng" dirty="0">
                <a:latin typeface="Trebuchet MS" panose="020B0703020202090204" pitchFamily="34" charset="0"/>
              </a:rPr>
              <a:t> in </a:t>
            </a:r>
            <a:r>
              <a:rPr lang="en-US" sz="2500" b="1" u="sng" dirty="0" err="1">
                <a:latin typeface="Trebuchet MS" panose="020B0703020202090204" pitchFamily="34" charset="0"/>
              </a:rPr>
              <a:t>coloro</a:t>
            </a:r>
            <a:r>
              <a:rPr lang="en-US" sz="2500" b="1" u="sng" dirty="0">
                <a:latin typeface="Trebuchet MS" panose="020B0703020202090204" pitchFamily="34" charset="0"/>
              </a:rPr>
              <a:t> </a:t>
            </a:r>
            <a:r>
              <a:rPr lang="en-US" sz="2500" b="1" u="sng" dirty="0" err="1">
                <a:latin typeface="Trebuchet MS" panose="020B0703020202090204" pitchFamily="34" charset="0"/>
              </a:rPr>
              <a:t>che</a:t>
            </a:r>
            <a:r>
              <a:rPr lang="en-US" sz="2500" b="1" u="sng" dirty="0">
                <a:latin typeface="Trebuchet MS" panose="020B0703020202090204" pitchFamily="34" charset="0"/>
              </a:rPr>
              <a:t> le </a:t>
            </a:r>
            <a:r>
              <a:rPr lang="en-US" sz="2500" b="1" u="sng" dirty="0" err="1">
                <a:latin typeface="Trebuchet MS" panose="020B0703020202090204" pitchFamily="34" charset="0"/>
              </a:rPr>
              <a:t>indossano</a:t>
            </a:r>
            <a:r>
              <a:rPr lang="en-US" sz="2500" b="1" u="sng" dirty="0">
                <a:latin typeface="Trebuchet MS" panose="020B0703020202090204" pitchFamily="34" charset="0"/>
              </a:rPr>
              <a:t> per 5 ore o </a:t>
            </a:r>
            <a:r>
              <a:rPr lang="en-US" sz="2500" b="1" u="sng" dirty="0" err="1">
                <a:latin typeface="Trebuchet MS" panose="020B0703020202090204" pitchFamily="34" charset="0"/>
              </a:rPr>
              <a:t>più</a:t>
            </a:r>
            <a:r>
              <a:rPr lang="en-US" sz="2500" b="1" u="sng" dirty="0">
                <a:latin typeface="Trebuchet MS" panose="020B0703020202090204" pitchFamily="34" charset="0"/>
              </a:rPr>
              <a:t> al </a:t>
            </a:r>
            <a:r>
              <a:rPr lang="en-US" sz="2500" b="1" u="sng" dirty="0" err="1">
                <a:latin typeface="Trebuchet MS" panose="020B0703020202090204" pitchFamily="34" charset="0"/>
              </a:rPr>
              <a:t>giorno</a:t>
            </a:r>
            <a:r>
              <a:rPr lang="en-US" sz="2500" u="sng" dirty="0">
                <a:latin typeface="Trebuchet MS" panose="020B0703020202090204" pitchFamily="34" charset="0"/>
              </a:rPr>
              <a:t> </a:t>
            </a:r>
            <a:r>
              <a:rPr lang="en-US" sz="1300" i="1" dirty="0">
                <a:latin typeface="Trebuchet MS" panose="020B0703020202090204" pitchFamily="34" charset="0"/>
              </a:rPr>
              <a:t>Lam CS et al 2014</a:t>
            </a:r>
          </a:p>
          <a:p>
            <a:pPr marL="0" indent="0">
              <a:lnSpc>
                <a:spcPct val="90000"/>
              </a:lnSpc>
            </a:pPr>
            <a:endParaRPr lang="en-US" sz="1300" dirty="0"/>
          </a:p>
          <a:p>
            <a:pPr>
              <a:lnSpc>
                <a:spcPct val="90000"/>
              </a:lnSpc>
            </a:pPr>
            <a:endParaRPr lang="en-US" sz="1300" dirty="0"/>
          </a:p>
          <a:p>
            <a:pPr>
              <a:lnSpc>
                <a:spcPct val="90000"/>
              </a:lnSpc>
            </a:pPr>
            <a:endParaRPr lang="en-US" sz="1300" i="1" dirty="0"/>
          </a:p>
          <a:p>
            <a:pPr>
              <a:lnSpc>
                <a:spcPct val="90000"/>
              </a:lnSpc>
            </a:pPr>
            <a:endParaRPr lang="en-US" sz="1300" i="1" dirty="0"/>
          </a:p>
          <a:p>
            <a:pPr marL="0" indent="0">
              <a:lnSpc>
                <a:spcPct val="90000"/>
              </a:lnSpc>
            </a:pPr>
            <a:endParaRPr lang="en-US" sz="1300" i="1" dirty="0"/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565127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2908A9-37FC-404E-AE9E-EBFB32104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830" y="1308883"/>
            <a:ext cx="6572971" cy="2161834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874348-09E7-DA4D-B2E1-F590C4347E6E}"/>
              </a:ext>
            </a:extLst>
          </p:cNvPr>
          <p:cNvSpPr txBox="1"/>
          <p:nvPr/>
        </p:nvSpPr>
        <p:spPr>
          <a:xfrm>
            <a:off x="1729781" y="3816594"/>
            <a:ext cx="9905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LAC morbida giornaliera </a:t>
            </a:r>
            <a:r>
              <a:rPr lang="it-IT" b="1" dirty="0">
                <a:solidFill>
                  <a:srgbClr val="0070C0"/>
                </a:solidFill>
              </a:rPr>
              <a:t>clinicamente testata e approvata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b="1" dirty="0"/>
              <a:t>dalla </a:t>
            </a:r>
            <a:r>
              <a:rPr lang="it-IT" b="1" dirty="0" err="1"/>
              <a:t>Food</a:t>
            </a:r>
            <a:r>
              <a:rPr lang="it-IT" b="1" dirty="0"/>
              <a:t> and </a:t>
            </a:r>
            <a:r>
              <a:rPr lang="it-IT" b="1" dirty="0" err="1"/>
              <a:t>Drug</a:t>
            </a:r>
            <a:r>
              <a:rPr lang="it-IT" b="1" dirty="0"/>
              <a:t> Administration (FDA) statunitense</a:t>
            </a:r>
            <a:r>
              <a:rPr lang="it-IT" dirty="0"/>
              <a:t> </a:t>
            </a:r>
            <a:r>
              <a:rPr lang="it-IT" b="1" dirty="0">
                <a:solidFill>
                  <a:srgbClr val="0070C0"/>
                </a:solidFill>
              </a:rPr>
              <a:t>per controllare la progressione della miopia nei bambini</a:t>
            </a:r>
            <a:r>
              <a:rPr lang="it-IT" dirty="0"/>
              <a:t>. Si tratta di lenti progettate specificamente per correggere la miopia e rallentarne la progressione.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D66705-1E56-D547-8AC7-7E32D5F144F4}"/>
              </a:ext>
            </a:extLst>
          </p:cNvPr>
          <p:cNvSpPr txBox="1"/>
          <p:nvPr/>
        </p:nvSpPr>
        <p:spPr>
          <a:xfrm>
            <a:off x="1728678" y="5198187"/>
            <a:ext cx="5763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dirty="0"/>
          </a:p>
          <a:p>
            <a:pPr algn="just"/>
            <a:r>
              <a:rPr lang="it-IT" dirty="0"/>
              <a:t>- età compresa tra 8-12 anni</a:t>
            </a:r>
          </a:p>
          <a:p>
            <a:pPr algn="just"/>
            <a:r>
              <a:rPr lang="it-IT" dirty="0"/>
              <a:t>- rifrazione da - 0,75 a - 4,00D (equivalente sferico)</a:t>
            </a:r>
          </a:p>
          <a:p>
            <a:pPr algn="just"/>
            <a:r>
              <a:rPr lang="it-IT" dirty="0"/>
              <a:t>- astigmatismo non superiore a 0,75D</a:t>
            </a:r>
          </a:p>
          <a:p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B97CF52E-40DA-8146-9C24-C024B674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00" y="169757"/>
            <a:ext cx="8911687" cy="1280890"/>
          </a:xfrm>
        </p:spPr>
        <p:txBody>
          <a:bodyPr/>
          <a:lstStyle/>
          <a:p>
            <a:r>
              <a:rPr lang="it-IT" b="1" err="1"/>
              <a:t>MiSight</a:t>
            </a:r>
            <a:r>
              <a:rPr lang="it-IT" b="1"/>
              <a:t> </a:t>
            </a:r>
            <a:r>
              <a:rPr lang="it-IT" b="1" err="1"/>
              <a:t>Contact</a:t>
            </a:r>
            <a:r>
              <a:rPr lang="it-IT" b="1"/>
              <a:t> </a:t>
            </a:r>
            <a:r>
              <a:rPr lang="it-IT" b="1" err="1"/>
              <a:t>Lenses</a:t>
            </a:r>
            <a:r>
              <a:rPr lang="it-IT" b="1"/>
              <a:t> </a:t>
            </a:r>
          </a:p>
        </p:txBody>
      </p:sp>
      <p:pic>
        <p:nvPicPr>
          <p:cNvPr id="1028" name="Picture 4" descr="MiSight 1 day Contacts to Slow Myopia: Interview with Michele Andrews of  CooperVision | Medgadget">
            <a:extLst>
              <a:ext uri="{FF2B5EF4-FFF2-40B4-BE49-F238E27FC236}">
                <a16:creationId xmlns:a16="http://schemas.microsoft.com/office/drawing/2014/main" id="{B612CE8B-FA61-704A-8C77-FDA737C7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52" y="297837"/>
            <a:ext cx="4580592" cy="19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 nuevo estudio a largo plazo confirma que las lentes de contacto son una  opción saludable para los niños - Optimoda">
            <a:extLst>
              <a:ext uri="{FF2B5EF4-FFF2-40B4-BE49-F238E27FC236}">
                <a16:creationId xmlns:a16="http://schemas.microsoft.com/office/drawing/2014/main" id="{F70E15FB-8EBA-2343-99B7-AABDF6F5E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54" y="5210914"/>
            <a:ext cx="2333296" cy="12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633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0FE0E3-5461-D24D-AFE5-6B59698AF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493" y="1459496"/>
            <a:ext cx="9585861" cy="5398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it-IT" sz="1600"/>
          </a:p>
          <a:p>
            <a:pPr marL="0" indent="0" algn="just">
              <a:buNone/>
            </a:pPr>
            <a:endParaRPr lang="it-IT" sz="1600"/>
          </a:p>
          <a:p>
            <a:pPr marL="0" indent="0" algn="just">
              <a:buNone/>
            </a:pPr>
            <a:endParaRPr lang="it-IT" sz="1600"/>
          </a:p>
          <a:p>
            <a:pPr marL="0" indent="0" algn="just">
              <a:buNone/>
            </a:pPr>
            <a:endParaRPr lang="it-IT" sz="1600"/>
          </a:p>
          <a:p>
            <a:pPr marL="0" indent="0" algn="just">
              <a:buNone/>
            </a:pPr>
            <a:endParaRPr lang="it-IT" sz="1600"/>
          </a:p>
          <a:p>
            <a:pPr marL="0" indent="0" algn="just">
              <a:buNone/>
            </a:pPr>
            <a:endParaRPr lang="it-IT" sz="1600"/>
          </a:p>
          <a:p>
            <a:pPr marL="0" indent="0" algn="just">
              <a:buNone/>
            </a:pPr>
            <a:endParaRPr lang="it-IT" sz="1600"/>
          </a:p>
          <a:p>
            <a:pPr algn="just"/>
            <a:r>
              <a:rPr lang="it-IT"/>
              <a:t>ampia </a:t>
            </a:r>
            <a:r>
              <a:rPr lang="it-IT" b="1"/>
              <a:t>area di correzione centrale </a:t>
            </a:r>
            <a:r>
              <a:rPr lang="it-IT"/>
              <a:t>di 3,36 mm </a:t>
            </a:r>
            <a:r>
              <a:rPr lang="it-IT" b="1"/>
              <a:t>circondata da zone concentriche </a:t>
            </a:r>
            <a:r>
              <a:rPr lang="it-IT"/>
              <a:t>di distanza alternata e con potenze che producono due piani focali:</a:t>
            </a:r>
          </a:p>
          <a:p>
            <a:pPr marL="0" indent="0" algn="just">
              <a:buNone/>
            </a:pPr>
            <a:endParaRPr lang="it-IT"/>
          </a:p>
          <a:p>
            <a:pPr marL="0" indent="0" algn="just">
              <a:buNone/>
            </a:pPr>
            <a:r>
              <a:rPr lang="it-IT">
                <a:solidFill>
                  <a:schemeClr val="tx1"/>
                </a:solidFill>
              </a:rPr>
              <a:t>- </a:t>
            </a:r>
            <a:r>
              <a:rPr lang="it-IT" b="1">
                <a:solidFill>
                  <a:schemeClr val="accent2">
                    <a:lumMod val="50000"/>
                  </a:schemeClr>
                </a:solidFill>
              </a:rPr>
              <a:t>zona di correzione</a:t>
            </a:r>
            <a:r>
              <a:rPr lang="it-IT">
                <a:solidFill>
                  <a:srgbClr val="C00000"/>
                </a:solidFill>
              </a:rPr>
              <a:t>: corregge errore di rifrazione </a:t>
            </a:r>
          </a:p>
          <a:p>
            <a:pPr marL="0" indent="0" algn="just">
              <a:buNone/>
            </a:pPr>
            <a:r>
              <a:rPr lang="it-IT">
                <a:solidFill>
                  <a:schemeClr val="tx1"/>
                </a:solidFill>
              </a:rPr>
              <a:t>- </a:t>
            </a:r>
            <a:r>
              <a:rPr lang="it-IT" b="1">
                <a:solidFill>
                  <a:schemeClr val="accent2">
                    <a:lumMod val="50000"/>
                  </a:schemeClr>
                </a:solidFill>
              </a:rPr>
              <a:t>zone di trattamento</a:t>
            </a:r>
            <a:r>
              <a:rPr lang="it-IT">
                <a:solidFill>
                  <a:srgbClr val="C00000"/>
                </a:solidFill>
              </a:rPr>
              <a:t>: producono 2,00 D di sfocatura retinica miope durante la visione da lontano e da vicino come stimolo per rallentare la crescita dell'occhio e prevenire la progressione miopica</a:t>
            </a:r>
            <a:r>
              <a:rPr lang="it-IT"/>
              <a:t>..</a:t>
            </a:r>
          </a:p>
        </p:txBody>
      </p:sp>
      <p:pic>
        <p:nvPicPr>
          <p:cNvPr id="5" name="Immagine 4" descr="Immagine che contiene testo, grafica vettoriale, compact disc&#10;&#10;Descrizione generata automaticamente">
            <a:extLst>
              <a:ext uri="{FF2B5EF4-FFF2-40B4-BE49-F238E27FC236}">
                <a16:creationId xmlns:a16="http://schemas.microsoft.com/office/drawing/2014/main" id="{678DFAD3-8A23-5247-A345-76EB97817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3" y="791906"/>
            <a:ext cx="5829299" cy="306586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A7F059-1771-7442-AC59-CADECE861310}"/>
              </a:ext>
            </a:extLst>
          </p:cNvPr>
          <p:cNvSpPr txBox="1"/>
          <p:nvPr/>
        </p:nvSpPr>
        <p:spPr>
          <a:xfrm>
            <a:off x="-86557" y="355965"/>
            <a:ext cx="118396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err="1"/>
              <a:t>MiSight</a:t>
            </a:r>
            <a:r>
              <a:rPr lang="it-IT" sz="2400"/>
              <a:t> CL: </a:t>
            </a:r>
            <a:r>
              <a:rPr lang="it-IT" sz="2400" b="1">
                <a:solidFill>
                  <a:schemeClr val="accent2">
                    <a:lumMod val="75000"/>
                  </a:schemeClr>
                </a:solidFill>
              </a:rPr>
              <a:t>LENTI DUAL FOCUS con</a:t>
            </a:r>
            <a:r>
              <a:rPr lang="it-IT" sz="2400"/>
              <a:t> </a:t>
            </a:r>
            <a:r>
              <a:rPr lang="it-IT" sz="2400" b="1">
                <a:solidFill>
                  <a:schemeClr val="accent2">
                    <a:lumMod val="75000"/>
                  </a:schemeClr>
                </a:solidFill>
              </a:rPr>
              <a:t>DESIGN AD ANELLO CONCENTRICO</a:t>
            </a:r>
          </a:p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255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3312676-1CF6-4835-9E81-25092D219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491" y="2288286"/>
            <a:ext cx="4637179" cy="3870755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rebuchet MS" panose="020B0703020202090204" pitchFamily="34" charset="0"/>
              </a:rPr>
              <a:t>Progressione</a:t>
            </a:r>
            <a:r>
              <a:rPr lang="en-US" b="1" dirty="0">
                <a:latin typeface="Trebuchet MS" panose="020B0703020202090204" pitchFamily="34" charset="0"/>
              </a:rPr>
              <a:t> media </a:t>
            </a:r>
            <a:r>
              <a:rPr lang="en-US" b="1" dirty="0" err="1">
                <a:latin typeface="Trebuchet MS" panose="020B0703020202090204" pitchFamily="34" charset="0"/>
              </a:rPr>
              <a:t>della</a:t>
            </a:r>
            <a:r>
              <a:rPr lang="en-US" b="1" dirty="0">
                <a:latin typeface="Trebuchet MS" panose="020B0703020202090204" pitchFamily="34" charset="0"/>
              </a:rPr>
              <a:t> </a:t>
            </a:r>
            <a:r>
              <a:rPr lang="en-US" b="1" dirty="0" err="1">
                <a:latin typeface="Trebuchet MS" panose="020B0703020202090204" pitchFamily="34" charset="0"/>
              </a:rPr>
              <a:t>miopia</a:t>
            </a:r>
            <a:r>
              <a:rPr lang="en-US" dirty="0">
                <a:latin typeface="Trebuchet MS" panose="020B070302020209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en-US" dirty="0">
                <a:latin typeface="Trebuchet MS" panose="020B0703020202090204" pitchFamily="34" charset="0"/>
              </a:rPr>
              <a:t>- 0,73 D (</a:t>
            </a:r>
            <a:r>
              <a:rPr lang="en-US" b="1" dirty="0">
                <a:solidFill>
                  <a:srgbClr val="0070C0"/>
                </a:solidFill>
                <a:latin typeface="Trebuchet MS" panose="020B0703020202090204" pitchFamily="34" charset="0"/>
              </a:rPr>
              <a:t>59%</a:t>
            </a:r>
            <a:r>
              <a:rPr lang="en-US" dirty="0">
                <a:latin typeface="Trebuchet MS" panose="020B0703020202090204" pitchFamily="34" charset="0"/>
              </a:rPr>
              <a:t>) in </a:t>
            </a:r>
            <a:r>
              <a:rPr lang="en-US" dirty="0" err="1">
                <a:latin typeface="Trebuchet MS" panose="020B0703020202090204" pitchFamily="34" charset="0"/>
              </a:rPr>
              <a:t>meno</a:t>
            </a:r>
            <a:r>
              <a:rPr lang="en-US" dirty="0">
                <a:latin typeface="Trebuchet MS" panose="020B0703020202090204" pitchFamily="34" charset="0"/>
              </a:rPr>
              <a:t> </a:t>
            </a:r>
            <a:r>
              <a:rPr lang="en-US" dirty="0" err="1">
                <a:latin typeface="Trebuchet MS" panose="020B0703020202090204" pitchFamily="34" charset="0"/>
              </a:rPr>
              <a:t>nel</a:t>
            </a:r>
            <a:r>
              <a:rPr lang="en-US" dirty="0">
                <a:latin typeface="Trebuchet MS" panose="020B0703020202090204" pitchFamily="34" charset="0"/>
              </a:rPr>
              <a:t> </a:t>
            </a:r>
            <a:r>
              <a:rPr lang="en-US" dirty="0" err="1">
                <a:latin typeface="Trebuchet MS" panose="020B0703020202090204" pitchFamily="34" charset="0"/>
              </a:rPr>
              <a:t>gruppo</a:t>
            </a:r>
            <a:r>
              <a:rPr lang="en-US" dirty="0">
                <a:latin typeface="Trebuchet MS" panose="020B0703020202090204" pitchFamily="34" charset="0"/>
              </a:rPr>
              <a:t> </a:t>
            </a:r>
            <a:r>
              <a:rPr lang="en-US" dirty="0" err="1">
                <a:latin typeface="Trebuchet MS" panose="020B0703020202090204" pitchFamily="34" charset="0"/>
              </a:rPr>
              <a:t>MiSight</a:t>
            </a:r>
            <a:r>
              <a:rPr lang="en-US" dirty="0">
                <a:latin typeface="Trebuchet MS" panose="020B0703020202090204" pitchFamily="34" charset="0"/>
              </a:rPr>
              <a:t> rispetto al </a:t>
            </a:r>
            <a:r>
              <a:rPr lang="en-US" dirty="0" err="1">
                <a:latin typeface="Trebuchet MS" panose="020B0703020202090204" pitchFamily="34" charset="0"/>
              </a:rPr>
              <a:t>gruppo</a:t>
            </a:r>
            <a:r>
              <a:rPr lang="en-US" dirty="0">
                <a:latin typeface="Trebuchet MS" panose="020B0703020202090204" pitchFamily="34" charset="0"/>
              </a:rPr>
              <a:t> di </a:t>
            </a:r>
            <a:r>
              <a:rPr lang="en-US" dirty="0" err="1">
                <a:latin typeface="Trebuchet MS" panose="020B0703020202090204" pitchFamily="34" charset="0"/>
              </a:rPr>
              <a:t>controllo</a:t>
            </a:r>
            <a:r>
              <a:rPr lang="en-US" dirty="0">
                <a:latin typeface="Trebuchet MS" panose="020B0703020202090204" pitchFamily="34" charset="0"/>
              </a:rPr>
              <a:t> (- 0,51 vs - 1,24 D)</a:t>
            </a:r>
          </a:p>
          <a:p>
            <a:pPr marL="0" indent="0" algn="just">
              <a:buNone/>
            </a:pPr>
            <a:endParaRPr lang="en-US" dirty="0">
              <a:latin typeface="Trebuchet MS" panose="020B0703020202090204" pitchFamily="34" charset="0"/>
            </a:endParaRPr>
          </a:p>
          <a:p>
            <a:pPr algn="just"/>
            <a:r>
              <a:rPr lang="en-US" b="1" dirty="0" err="1">
                <a:latin typeface="Trebuchet MS" panose="020B0703020202090204" pitchFamily="34" charset="0"/>
              </a:rPr>
              <a:t>Allungamento</a:t>
            </a:r>
            <a:r>
              <a:rPr lang="en-US" b="1" dirty="0">
                <a:latin typeface="Trebuchet MS" panose="020B0703020202090204" pitchFamily="34" charset="0"/>
              </a:rPr>
              <a:t> </a:t>
            </a:r>
            <a:r>
              <a:rPr lang="en-US" b="1" dirty="0" err="1">
                <a:latin typeface="Trebuchet MS" panose="020B0703020202090204" pitchFamily="34" charset="0"/>
              </a:rPr>
              <a:t>assiale</a:t>
            </a:r>
            <a:r>
              <a:rPr lang="en-US" b="1" dirty="0">
                <a:latin typeface="Trebuchet MS" panose="020B070302020209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en-US" dirty="0" err="1">
                <a:latin typeface="Trebuchet MS" panose="020B0703020202090204" pitchFamily="34" charset="0"/>
              </a:rPr>
              <a:t>inferiore</a:t>
            </a:r>
            <a:r>
              <a:rPr lang="en-US" dirty="0">
                <a:latin typeface="Trebuchet MS" panose="020B0703020202090204" pitchFamily="34" charset="0"/>
              </a:rPr>
              <a:t> di 0,32 mm (</a:t>
            </a:r>
            <a:r>
              <a:rPr lang="en-US" dirty="0">
                <a:solidFill>
                  <a:srgbClr val="0070C0"/>
                </a:solidFill>
                <a:latin typeface="Trebuchet MS" panose="020B0703020202090204" pitchFamily="34" charset="0"/>
              </a:rPr>
              <a:t>52%</a:t>
            </a:r>
            <a:r>
              <a:rPr lang="en-US" dirty="0">
                <a:latin typeface="Trebuchet MS" panose="020B0703020202090204" pitchFamily="34" charset="0"/>
              </a:rPr>
              <a:t>) </a:t>
            </a:r>
            <a:r>
              <a:rPr lang="en-US" dirty="0" err="1">
                <a:latin typeface="Trebuchet MS" panose="020B0703020202090204" pitchFamily="34" charset="0"/>
              </a:rPr>
              <a:t>nel</a:t>
            </a:r>
            <a:r>
              <a:rPr lang="en-US" dirty="0">
                <a:latin typeface="Trebuchet MS" panose="020B0703020202090204" pitchFamily="34" charset="0"/>
              </a:rPr>
              <a:t> </a:t>
            </a:r>
            <a:r>
              <a:rPr lang="en-US" dirty="0" err="1">
                <a:latin typeface="Trebuchet MS" panose="020B0703020202090204" pitchFamily="34" charset="0"/>
              </a:rPr>
              <a:t>gruppo</a:t>
            </a:r>
            <a:r>
              <a:rPr lang="en-US" dirty="0">
                <a:latin typeface="Trebuchet MS" panose="020B0703020202090204" pitchFamily="34" charset="0"/>
              </a:rPr>
              <a:t> </a:t>
            </a:r>
            <a:r>
              <a:rPr lang="en-US" dirty="0" err="1">
                <a:latin typeface="Trebuchet MS" panose="020B0703020202090204" pitchFamily="34" charset="0"/>
              </a:rPr>
              <a:t>MiSight</a:t>
            </a:r>
            <a:r>
              <a:rPr lang="en-US" dirty="0">
                <a:latin typeface="Trebuchet MS" panose="020B0703020202090204" pitchFamily="34" charset="0"/>
              </a:rPr>
              <a:t> (0,30 vs 0,62 mm)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5F0EF7E-F4E2-9046-BA92-0860FC7D1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670" y="2341755"/>
            <a:ext cx="6223330" cy="3954979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593D584-4433-2B48-B911-308F3FCB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12" y="-1551"/>
            <a:ext cx="6307785" cy="200272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B4C334E-4988-764F-9FC5-092BC2E84617}"/>
              </a:ext>
            </a:extLst>
          </p:cNvPr>
          <p:cNvSpPr txBox="1"/>
          <p:nvPr/>
        </p:nvSpPr>
        <p:spPr>
          <a:xfrm>
            <a:off x="982617" y="5390825"/>
            <a:ext cx="49860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>
                <a:solidFill>
                  <a:srgbClr val="0070C0"/>
                </a:solidFill>
                <a:latin typeface="Trebuchet MS" panose="020B0703020202090204" pitchFamily="34" charset="0"/>
              </a:rPr>
              <a:t>RISULTATI SIMILI OTTENUTI SE COMPARATI CON OCCHIALI A VISIONE SINGOLA </a:t>
            </a:r>
            <a:r>
              <a:rPr lang="it-IT" sz="1050" err="1">
                <a:latin typeface="Trebuchet MS" panose="020B0703020202090204" pitchFamily="34" charset="0"/>
              </a:rPr>
              <a:t>Ruiz-Pomeda</a:t>
            </a:r>
            <a:r>
              <a:rPr lang="it-IT" sz="1050">
                <a:latin typeface="Trebuchet MS" panose="020B0703020202090204" pitchFamily="34" charset="0"/>
              </a:rPr>
              <a:t> A, </a:t>
            </a:r>
            <a:r>
              <a:rPr lang="it-IT" sz="1050" err="1">
                <a:latin typeface="Trebuchet MS" panose="020B0703020202090204" pitchFamily="34" charset="0"/>
              </a:rPr>
              <a:t>Perez</a:t>
            </a:r>
            <a:r>
              <a:rPr lang="it-IT" sz="1050">
                <a:latin typeface="Trebuchet MS" panose="020B0703020202090204" pitchFamily="34" charset="0"/>
              </a:rPr>
              <a:t>-Sanchez B, </a:t>
            </a:r>
            <a:r>
              <a:rPr lang="it-IT" sz="1050" err="1">
                <a:latin typeface="Trebuchet MS" panose="020B0703020202090204" pitchFamily="34" charset="0"/>
              </a:rPr>
              <a:t>Valls</a:t>
            </a:r>
            <a:r>
              <a:rPr lang="it-IT" sz="1050">
                <a:latin typeface="Trebuchet MS" panose="020B0703020202090204" pitchFamily="34" charset="0"/>
              </a:rPr>
              <a:t> I et al. </a:t>
            </a:r>
            <a:r>
              <a:rPr lang="it-IT" sz="1050" err="1">
                <a:latin typeface="Trebuchet MS" panose="020B0703020202090204" pitchFamily="34" charset="0"/>
              </a:rPr>
              <a:t>MiSight</a:t>
            </a:r>
            <a:r>
              <a:rPr lang="it-IT" sz="1050">
                <a:latin typeface="Trebuchet MS" panose="020B0703020202090204" pitchFamily="34" charset="0"/>
              </a:rPr>
              <a:t> </a:t>
            </a:r>
            <a:r>
              <a:rPr lang="it-IT" sz="1050" err="1">
                <a:latin typeface="Trebuchet MS" panose="020B0703020202090204" pitchFamily="34" charset="0"/>
              </a:rPr>
              <a:t>Assessment</a:t>
            </a:r>
            <a:r>
              <a:rPr lang="it-IT" sz="1050">
                <a:latin typeface="Trebuchet MS" panose="020B0703020202090204" pitchFamily="34" charset="0"/>
              </a:rPr>
              <a:t> </a:t>
            </a:r>
            <a:r>
              <a:rPr lang="it-IT" sz="1050" err="1">
                <a:latin typeface="Trebuchet MS" panose="020B0703020202090204" pitchFamily="34" charset="0"/>
              </a:rPr>
              <a:t>Study</a:t>
            </a:r>
            <a:r>
              <a:rPr lang="it-IT" sz="1050">
                <a:latin typeface="Trebuchet MS" panose="020B0703020202090204" pitchFamily="34" charset="0"/>
              </a:rPr>
              <a:t> </a:t>
            </a:r>
            <a:r>
              <a:rPr lang="it-IT" sz="1050" err="1">
                <a:latin typeface="Trebuchet MS" panose="020B0703020202090204" pitchFamily="34" charset="0"/>
              </a:rPr>
              <a:t>Spain</a:t>
            </a:r>
            <a:r>
              <a:rPr lang="it-IT" sz="1050">
                <a:latin typeface="Trebuchet MS" panose="020B0703020202090204" pitchFamily="34" charset="0"/>
              </a:rPr>
              <a:t> (MASS). A 2-year </a:t>
            </a:r>
            <a:r>
              <a:rPr lang="it-IT" sz="1050" err="1">
                <a:latin typeface="Trebuchet MS" panose="020B0703020202090204" pitchFamily="34" charset="0"/>
              </a:rPr>
              <a:t>randomized</a:t>
            </a:r>
            <a:r>
              <a:rPr lang="it-IT" sz="1050">
                <a:latin typeface="Trebuchet MS" panose="020B0703020202090204" pitchFamily="34" charset="0"/>
              </a:rPr>
              <a:t> </a:t>
            </a:r>
            <a:r>
              <a:rPr lang="it-IT" sz="1050" err="1">
                <a:latin typeface="Trebuchet MS" panose="020B0703020202090204" pitchFamily="34" charset="0"/>
              </a:rPr>
              <a:t>clinical</a:t>
            </a:r>
            <a:r>
              <a:rPr lang="it-IT" sz="1050">
                <a:latin typeface="Trebuchet MS" panose="020B0703020202090204" pitchFamily="34" charset="0"/>
              </a:rPr>
              <a:t> trial. </a:t>
            </a:r>
            <a:r>
              <a:rPr lang="it-IT" sz="1050" err="1">
                <a:latin typeface="Trebuchet MS" panose="020B0703020202090204" pitchFamily="34" charset="0"/>
              </a:rPr>
              <a:t>Graefes</a:t>
            </a:r>
            <a:r>
              <a:rPr lang="it-IT" sz="1050">
                <a:latin typeface="Trebuchet MS" panose="020B0703020202090204" pitchFamily="34" charset="0"/>
              </a:rPr>
              <a:t> </a:t>
            </a:r>
            <a:r>
              <a:rPr lang="it-IT" sz="1050" err="1">
                <a:latin typeface="Trebuchet MS" panose="020B0703020202090204" pitchFamily="34" charset="0"/>
              </a:rPr>
              <a:t>Arch</a:t>
            </a:r>
            <a:r>
              <a:rPr lang="it-IT" sz="1050">
                <a:latin typeface="Trebuchet MS" panose="020B0703020202090204" pitchFamily="34" charset="0"/>
              </a:rPr>
              <a:t> </a:t>
            </a:r>
            <a:r>
              <a:rPr lang="it-IT" sz="1050" err="1">
                <a:latin typeface="Trebuchet MS" panose="020B0703020202090204" pitchFamily="34" charset="0"/>
              </a:rPr>
              <a:t>Clin</a:t>
            </a:r>
            <a:r>
              <a:rPr lang="it-IT" sz="1050">
                <a:latin typeface="Trebuchet MS" panose="020B0703020202090204" pitchFamily="34" charset="0"/>
              </a:rPr>
              <a:t> </a:t>
            </a:r>
            <a:r>
              <a:rPr lang="it-IT" sz="1050" err="1">
                <a:latin typeface="Trebuchet MS" panose="020B0703020202090204" pitchFamily="34" charset="0"/>
              </a:rPr>
              <a:t>Exp</a:t>
            </a:r>
            <a:r>
              <a:rPr lang="it-IT" sz="1050">
                <a:latin typeface="Trebuchet MS" panose="020B0703020202090204" pitchFamily="34" charset="0"/>
              </a:rPr>
              <a:t> </a:t>
            </a:r>
            <a:r>
              <a:rPr lang="it-IT" sz="1050" err="1">
                <a:latin typeface="Trebuchet MS" panose="020B0703020202090204" pitchFamily="34" charset="0"/>
              </a:rPr>
              <a:t>Ophthalmol</a:t>
            </a:r>
            <a:r>
              <a:rPr lang="it-IT" sz="1050">
                <a:latin typeface="Trebuchet MS" panose="020B0703020202090204" pitchFamily="34" charset="0"/>
              </a:rPr>
              <a:t> 2018 </a:t>
            </a:r>
          </a:p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5876FA-CBDD-E644-B9E8-5E8F85CFB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670" y="2383866"/>
            <a:ext cx="4488134" cy="38707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6B877F-F9CB-8746-A3FE-1F718BA86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670" y="2374355"/>
            <a:ext cx="4518094" cy="395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FADA89-DFA7-0A4B-A36B-778E0B574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32" y="2252546"/>
            <a:ext cx="7138368" cy="3995310"/>
          </a:xfrm>
        </p:spPr>
        <p:txBody>
          <a:bodyPr>
            <a:normAutofit fontScale="85000" lnSpcReduction="20000"/>
          </a:bodyPr>
          <a:lstStyle/>
          <a:p>
            <a:r>
              <a:rPr lang="it-IT" dirty="0">
                <a:latin typeface="Trebuchet MS" panose="020B0703020202090204" pitchFamily="34" charset="0"/>
              </a:rPr>
              <a:t>STUDIO CLINICO RANDOMIZZATO </a:t>
            </a:r>
          </a:p>
          <a:p>
            <a:pPr marL="0" indent="0">
              <a:buNone/>
            </a:pPr>
            <a:r>
              <a:rPr lang="it-IT" dirty="0" err="1">
                <a:latin typeface="Trebuchet MS" panose="020B0703020202090204" pitchFamily="34" charset="0"/>
              </a:rPr>
              <a:t>n</a:t>
            </a:r>
            <a:r>
              <a:rPr lang="it-IT" dirty="0">
                <a:latin typeface="Trebuchet MS" panose="020B0703020202090204" pitchFamily="34" charset="0"/>
              </a:rPr>
              <a:t> 508, 8-13 aa, -0.75 – 3.50 D </a:t>
            </a:r>
          </a:p>
          <a:p>
            <a:pPr marL="0" indent="0">
              <a:buNone/>
            </a:pPr>
            <a:endParaRPr lang="it-IT" dirty="0">
              <a:latin typeface="Trebuchet MS" panose="020B0703020202090204" pitchFamily="34" charset="0"/>
            </a:endParaRP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5 BRACCI: lenti a contatto morbide a visione singola (controllo), 2 modelli di lenti morbide con </a:t>
            </a:r>
            <a:r>
              <a:rPr lang="it-IT" dirty="0" err="1">
                <a:latin typeface="Trebuchet MS" panose="020B0703020202090204" pitchFamily="34" charset="0"/>
              </a:rPr>
              <a:t>defocus</a:t>
            </a:r>
            <a:r>
              <a:rPr lang="it-IT" dirty="0">
                <a:latin typeface="Trebuchet MS" panose="020B0703020202090204" pitchFamily="34" charset="0"/>
              </a:rPr>
              <a:t> retinico periferico (Test I e II), 2 modelli di lenti morbide a profondità di fuoco estesa (EDOF) (Test III e IV)</a:t>
            </a:r>
          </a:p>
          <a:p>
            <a:pPr algn="just"/>
            <a:endParaRPr lang="it-IT" dirty="0">
              <a:latin typeface="Trebuchet MS" panose="020B0703020202090204" pitchFamily="34" charset="0"/>
            </a:endParaRP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Il gruppo </a:t>
            </a:r>
            <a:r>
              <a:rPr lang="it-IT" b="1" dirty="0">
                <a:latin typeface="Trebuchet MS" panose="020B0703020202090204" pitchFamily="34" charset="0"/>
              </a:rPr>
              <a:t>SVCL è progredito di - 1,12 D </a:t>
            </a:r>
            <a:r>
              <a:rPr lang="it-IT" dirty="0">
                <a:latin typeface="Trebuchet MS" panose="020B0703020202090204" pitchFamily="34" charset="0"/>
              </a:rPr>
              <a:t>mentre </a:t>
            </a:r>
            <a:r>
              <a:rPr lang="it-IT" b="1" dirty="0">
                <a:latin typeface="Trebuchet MS" panose="020B0703020202090204" pitchFamily="34" charset="0"/>
              </a:rPr>
              <a:t>tutti gli altri gruppi hanno avuto una progressione compresa tra - 0,78 e - 0,87 D.</a:t>
            </a:r>
            <a:r>
              <a:rPr lang="it-IT" dirty="0">
                <a:latin typeface="Trebuchet MS" panose="020B0703020202090204" pitchFamily="34" charset="0"/>
              </a:rPr>
              <a:t> Il corrispondente </a:t>
            </a:r>
            <a:r>
              <a:rPr lang="it-IT" b="1" dirty="0">
                <a:latin typeface="Trebuchet MS" panose="020B0703020202090204" pitchFamily="34" charset="0"/>
              </a:rPr>
              <a:t>allungamento assiale </a:t>
            </a:r>
            <a:r>
              <a:rPr lang="it-IT" dirty="0">
                <a:latin typeface="Trebuchet MS" panose="020B0703020202090204" pitchFamily="34" charset="0"/>
              </a:rPr>
              <a:t>era di </a:t>
            </a:r>
            <a:r>
              <a:rPr lang="it-IT" b="1" dirty="0">
                <a:latin typeface="Trebuchet MS" panose="020B0703020202090204" pitchFamily="34" charset="0"/>
              </a:rPr>
              <a:t>0,58 mm nel gruppo con visione singola </a:t>
            </a:r>
            <a:r>
              <a:rPr lang="it-IT" dirty="0">
                <a:latin typeface="Trebuchet MS" panose="020B0703020202090204" pitchFamily="34" charset="0"/>
              </a:rPr>
              <a:t>rispetto a </a:t>
            </a:r>
            <a:r>
              <a:rPr lang="it-IT" b="1" dirty="0">
                <a:latin typeface="Trebuchet MS" panose="020B0703020202090204" pitchFamily="34" charset="0"/>
              </a:rPr>
              <a:t>0,41-0,46 mm negli altri gruppi</a:t>
            </a:r>
          </a:p>
          <a:p>
            <a:pPr algn="just"/>
            <a:endParaRPr lang="it-IT" dirty="0">
              <a:latin typeface="Trebuchet MS" panose="020B0703020202090204" pitchFamily="34" charset="0"/>
            </a:endParaRPr>
          </a:p>
          <a:p>
            <a:pPr algn="just"/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Uno dei modelli EDOF  </a:t>
            </a:r>
            <a:r>
              <a:rPr lang="it-IT" b="1" dirty="0">
                <a:latin typeface="Trebuchet MS" panose="020B0703020202090204" pitchFamily="34" charset="0"/>
              </a:rPr>
              <a:t>(diretto a fornire una qualità dell'immagine retinica globale ottimizzata per i punti sulla retina ed anteriormente ad essa e degradata per i punti posteriori alla retina) </a:t>
            </a:r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è </a:t>
            </a:r>
            <a:r>
              <a:rPr lang="it-IT" b="1" dirty="0">
                <a:latin typeface="Trebuchet MS" panose="020B0703020202090204" pitchFamily="34" charset="0"/>
              </a:rPr>
              <a:t>ora </a:t>
            </a:r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disponibile con marchio CE per la gestione della miopia</a:t>
            </a: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15C41411-D339-794F-95AC-BCED0DBE1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5" y="144189"/>
            <a:ext cx="6465236" cy="200728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EFF8F6-A244-BD46-AFAC-703E7BA5FAB8}"/>
              </a:ext>
            </a:extLst>
          </p:cNvPr>
          <p:cNvSpPr txBox="1"/>
          <p:nvPr/>
        </p:nvSpPr>
        <p:spPr>
          <a:xfrm>
            <a:off x="568712" y="6247856"/>
            <a:ext cx="116232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Sankaridurg</a:t>
            </a:r>
            <a:r>
              <a:rPr lang="it-IT" sz="1000" dirty="0"/>
              <a:t> </a:t>
            </a:r>
            <a:r>
              <a:rPr lang="it-IT" sz="1000" dirty="0" err="1"/>
              <a:t>P</a:t>
            </a:r>
            <a:r>
              <a:rPr lang="it-IT" sz="1000" dirty="0"/>
              <a:t>, </a:t>
            </a:r>
            <a:r>
              <a:rPr lang="it-IT" sz="1000" dirty="0" err="1"/>
              <a:t>Bakaraju</a:t>
            </a:r>
            <a:r>
              <a:rPr lang="it-IT" sz="1000" dirty="0"/>
              <a:t> RC, </a:t>
            </a:r>
            <a:r>
              <a:rPr lang="it-IT" sz="1000" dirty="0" err="1"/>
              <a:t>Naduvilath</a:t>
            </a:r>
            <a:r>
              <a:rPr lang="it-IT" sz="1000" dirty="0"/>
              <a:t> T et al. </a:t>
            </a:r>
            <a:r>
              <a:rPr lang="it-IT" sz="1000" dirty="0" err="1"/>
              <a:t>Myopia</a:t>
            </a:r>
            <a:r>
              <a:rPr lang="it-IT" sz="1000" dirty="0"/>
              <a:t> control with </a:t>
            </a:r>
            <a:r>
              <a:rPr lang="it-IT" sz="1000" dirty="0" err="1"/>
              <a:t>novel</a:t>
            </a:r>
            <a:r>
              <a:rPr lang="it-IT" sz="1000" dirty="0"/>
              <a:t> </a:t>
            </a:r>
            <a:r>
              <a:rPr lang="it-IT" sz="1000" dirty="0" err="1"/>
              <a:t>central</a:t>
            </a:r>
            <a:r>
              <a:rPr lang="it-IT" sz="1000" dirty="0"/>
              <a:t> and </a:t>
            </a:r>
            <a:r>
              <a:rPr lang="it-IT" sz="1000" dirty="0" err="1"/>
              <a:t>peripheral</a:t>
            </a:r>
            <a:r>
              <a:rPr lang="it-IT" sz="1000" dirty="0"/>
              <a:t> plus </a:t>
            </a:r>
            <a:r>
              <a:rPr lang="it-IT" sz="1000" dirty="0" err="1"/>
              <a:t>contact</a:t>
            </a:r>
            <a:r>
              <a:rPr lang="it-IT" sz="1000" dirty="0"/>
              <a:t> </a:t>
            </a:r>
            <a:r>
              <a:rPr lang="it-IT" sz="1000" dirty="0" err="1"/>
              <a:t>lenses</a:t>
            </a:r>
            <a:r>
              <a:rPr lang="it-IT" sz="1000" dirty="0"/>
              <a:t> and </a:t>
            </a:r>
            <a:r>
              <a:rPr lang="it-IT" sz="1000" dirty="0" err="1"/>
              <a:t>extended</a:t>
            </a:r>
            <a:r>
              <a:rPr lang="it-IT" sz="1000" dirty="0"/>
              <a:t> </a:t>
            </a:r>
            <a:r>
              <a:rPr lang="it-IT" sz="1000" dirty="0" err="1"/>
              <a:t>depth</a:t>
            </a:r>
            <a:r>
              <a:rPr lang="it-IT" sz="1000" dirty="0"/>
              <a:t> of focus </a:t>
            </a:r>
            <a:r>
              <a:rPr lang="it-IT" sz="1000" dirty="0" err="1"/>
              <a:t>contact</a:t>
            </a:r>
            <a:r>
              <a:rPr lang="it-IT" sz="1000" dirty="0"/>
              <a:t> </a:t>
            </a:r>
            <a:r>
              <a:rPr lang="it-IT" sz="1000" dirty="0" err="1"/>
              <a:t>lenses</a:t>
            </a:r>
            <a:r>
              <a:rPr lang="it-IT" sz="1000" dirty="0"/>
              <a:t>: 2 </a:t>
            </a:r>
            <a:r>
              <a:rPr lang="it-IT" sz="1000" dirty="0" err="1"/>
              <a:t>year</a:t>
            </a:r>
            <a:r>
              <a:rPr lang="it-IT" sz="1000" dirty="0"/>
              <a:t> </a:t>
            </a:r>
            <a:r>
              <a:rPr lang="it-IT" sz="1000" dirty="0" err="1"/>
              <a:t>results</a:t>
            </a:r>
            <a:r>
              <a:rPr lang="it-IT" sz="1000" dirty="0"/>
              <a:t> from a </a:t>
            </a:r>
            <a:r>
              <a:rPr lang="it-IT" sz="1000" dirty="0" err="1"/>
              <a:t>randomised</a:t>
            </a:r>
            <a:r>
              <a:rPr lang="it-IT" sz="1000" dirty="0"/>
              <a:t> </a:t>
            </a:r>
            <a:r>
              <a:rPr lang="it-IT" sz="1000" dirty="0" err="1"/>
              <a:t>clinical</a:t>
            </a:r>
            <a:r>
              <a:rPr lang="it-IT" sz="1000" dirty="0"/>
              <a:t> trial. </a:t>
            </a:r>
            <a:r>
              <a:rPr lang="it-IT" sz="1000" dirty="0" err="1"/>
              <a:t>Ophthalmic</a:t>
            </a:r>
            <a:r>
              <a:rPr lang="it-IT" sz="1000" dirty="0"/>
              <a:t> </a:t>
            </a:r>
            <a:r>
              <a:rPr lang="it-IT" sz="1000" dirty="0" err="1"/>
              <a:t>Physiol</a:t>
            </a:r>
            <a:r>
              <a:rPr lang="it-IT" sz="1000" dirty="0"/>
              <a:t> </a:t>
            </a:r>
            <a:r>
              <a:rPr lang="it-IT" sz="1000" dirty="0" err="1"/>
              <a:t>Opt</a:t>
            </a:r>
            <a:r>
              <a:rPr lang="it-IT" sz="1000" dirty="0"/>
              <a:t> 2019; 39: 294–307. </a:t>
            </a:r>
          </a:p>
          <a:p>
            <a:br>
              <a:rPr lang="it-IT" dirty="0"/>
            </a:br>
            <a:endParaRPr lang="it-IT" dirty="0"/>
          </a:p>
          <a:p>
            <a:br>
              <a:rPr lang="it-IT" dirty="0"/>
            </a:br>
            <a:endParaRPr lang="it-IT" dirty="0"/>
          </a:p>
          <a:p>
            <a:br>
              <a:rPr lang="it-IT" dirty="0"/>
            </a:br>
            <a:endParaRPr lang="it-IT" dirty="0"/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endParaRPr lang="it-IT" dirty="0"/>
          </a:p>
        </p:txBody>
      </p:sp>
      <p:pic>
        <p:nvPicPr>
          <p:cNvPr id="14" name="Immagine 1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159AC86-98FF-404D-9B6C-B432282DB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356" y="144189"/>
            <a:ext cx="5685418" cy="1991707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43C9981-6215-D146-8006-C6C66FFDB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5848" y="5052988"/>
            <a:ext cx="2059926" cy="11377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DE2B0BB-CA49-194E-B08F-35B169216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057" y="177124"/>
            <a:ext cx="7589943" cy="27657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1113D60-4C76-A24D-848F-4A53C339E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103" y="3107739"/>
            <a:ext cx="4340671" cy="18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CA9093-AFB1-8B4F-82EE-65BC89E4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895" y="518355"/>
            <a:ext cx="6810703" cy="1280890"/>
          </a:xfrm>
        </p:spPr>
        <p:txBody>
          <a:bodyPr/>
          <a:lstStyle/>
          <a:p>
            <a:pPr algn="ctr"/>
            <a:r>
              <a:rPr lang="it-IT" b="1"/>
              <a:t>EPIDEMIOLOGIA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DD5A27-A13D-CB4A-A58E-5375670FA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96" y="1424152"/>
            <a:ext cx="5617782" cy="517109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it-IT" dirty="0"/>
              <a:t>- </a:t>
            </a:r>
            <a:r>
              <a:rPr lang="it-IT" sz="1600" dirty="0">
                <a:latin typeface="Trebuchet MS" panose="020B0703020202090204" pitchFamily="34" charset="0"/>
              </a:rPr>
              <a:t>STIMA DEL N° TOTALE DI PERSONE CON MIOPIA A LIVELLO GLOBALE</a:t>
            </a:r>
          </a:p>
          <a:p>
            <a:pPr algn="just"/>
            <a:r>
              <a:rPr lang="it-IT" sz="1600" dirty="0">
                <a:latin typeface="Trebuchet MS" panose="020B0703020202090204" pitchFamily="34" charset="0"/>
              </a:rPr>
              <a:t>2000: 22.9%</a:t>
            </a:r>
          </a:p>
          <a:p>
            <a:pPr algn="just"/>
            <a:r>
              <a:rPr lang="it-IT" sz="1600" dirty="0">
                <a:latin typeface="Trebuchet MS" panose="020B0703020202090204" pitchFamily="34" charset="0"/>
              </a:rPr>
              <a:t>2010: 28.3%</a:t>
            </a:r>
          </a:p>
          <a:p>
            <a:pPr algn="just"/>
            <a:r>
              <a:rPr lang="it-IT" sz="1600" dirty="0">
                <a:latin typeface="Trebuchet MS" panose="020B0703020202090204" pitchFamily="34" charset="0"/>
              </a:rPr>
              <a:t>2020: 34%</a:t>
            </a:r>
          </a:p>
          <a:p>
            <a:pPr algn="just"/>
            <a:r>
              <a:rPr lang="it-IT" sz="1600" dirty="0">
                <a:latin typeface="Trebuchet MS" panose="020B0703020202090204" pitchFamily="34" charset="0"/>
              </a:rPr>
              <a:t>2030: 39.9%</a:t>
            </a:r>
          </a:p>
          <a:p>
            <a:pPr algn="just"/>
            <a:r>
              <a:rPr lang="it-IT" sz="1600" dirty="0">
                <a:latin typeface="Trebuchet MS" panose="020B0703020202090204" pitchFamily="34" charset="0"/>
              </a:rPr>
              <a:t>2040: 45.2%</a:t>
            </a:r>
          </a:p>
          <a:p>
            <a:pPr algn="just"/>
            <a:r>
              <a:rPr lang="it-IT" sz="1600" dirty="0">
                <a:latin typeface="Trebuchet MS" panose="020B0703020202090204" pitchFamily="34" charset="0"/>
              </a:rPr>
              <a:t>2050: 49.8%</a:t>
            </a:r>
          </a:p>
          <a:p>
            <a:pPr marL="0" indent="0" algn="just">
              <a:buNone/>
            </a:pPr>
            <a:endParaRPr lang="it-IT" sz="1600" dirty="0">
              <a:latin typeface="Trebuchet MS" panose="020B0703020202090204" pitchFamily="34" charset="0"/>
            </a:endParaRPr>
          </a:p>
          <a:p>
            <a:pPr marL="0" indent="0" algn="just">
              <a:buNone/>
            </a:pPr>
            <a:r>
              <a:rPr lang="it-IT" sz="1600" dirty="0">
                <a:latin typeface="Trebuchet MS" panose="020B0703020202090204" pitchFamily="34" charset="0"/>
              </a:rPr>
              <a:t>- 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Miopia e  Miopia elevata mostreranno un aumento significativo della prevalenza a livello globale</a:t>
            </a:r>
            <a:r>
              <a:rPr lang="it-IT" sz="1600" dirty="0">
                <a:solidFill>
                  <a:srgbClr val="0070C0"/>
                </a:solidFill>
                <a:latin typeface="Trebuchet MS" panose="020B0703020202090204" pitchFamily="34" charset="0"/>
              </a:rPr>
              <a:t>,</a:t>
            </a:r>
            <a:r>
              <a:rPr lang="it-IT" sz="1600" dirty="0">
                <a:latin typeface="Trebuchet MS" panose="020B0703020202090204" pitchFamily="34" charset="0"/>
              </a:rPr>
              <a:t> colpendo rispettivamente circa 5 miliardi di persone e 1 miliardo di persone entro il 2050</a:t>
            </a:r>
          </a:p>
          <a:p>
            <a:pPr marL="0" indent="0" algn="just">
              <a:buNone/>
            </a:pPr>
            <a:r>
              <a:rPr lang="it-IT" sz="1600" dirty="0">
                <a:latin typeface="Trebuchet MS" panose="020B0703020202090204" pitchFamily="34" charset="0"/>
              </a:rPr>
              <a:t>-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Entro il 2050, il 50% e il 10% della popolazione mondiale avrà rispettivamente miopia e miopia elevata</a:t>
            </a:r>
            <a:r>
              <a:rPr lang="it-IT" sz="1600" dirty="0">
                <a:latin typeface="Trebuchet MS" panose="020B0703020202090204" pitchFamily="34" charset="0"/>
              </a:rPr>
              <a:t>, un aumento di 2 volte della prevalenza della miopia (dal 22% nel 2000) e di 5 volte della miopia elevata (dal 2% nel 2000).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9E7F635-232B-9D4E-BE25-82A717FFA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746" y="0"/>
            <a:ext cx="5339254" cy="19323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614EB7-CB2F-8441-BE4E-DC0DE5679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104" y="2450736"/>
            <a:ext cx="5213363" cy="39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2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DA1C8-D55A-5D45-AFE6-9C699065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125" y="645011"/>
            <a:ext cx="5022312" cy="1280890"/>
          </a:xfrm>
        </p:spPr>
        <p:txBody>
          <a:bodyPr>
            <a:normAutofit/>
          </a:bodyPr>
          <a:lstStyle/>
          <a:p>
            <a:r>
              <a:rPr lang="it-IT" b="1" dirty="0"/>
              <a:t>ORTOCHERATOLOGIA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DD5EF3-B857-7B46-B3B9-AC620DA71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70" y="2251841"/>
            <a:ext cx="6130160" cy="4127582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it-IT" dirty="0">
                <a:latin typeface="Trebuchet MS" panose="020B0703020202090204" pitchFamily="34" charset="0"/>
              </a:rPr>
              <a:t>T</a:t>
            </a:r>
            <a:r>
              <a:rPr lang="en-US" dirty="0" err="1">
                <a:latin typeface="Trebuchet MS" panose="020B0703020202090204" pitchFamily="34" charset="0"/>
              </a:rPr>
              <a:t>ecnica</a:t>
            </a:r>
            <a:r>
              <a:rPr lang="en-US" dirty="0">
                <a:latin typeface="Trebuchet MS" panose="020B0703020202090204" pitchFamily="34" charset="0"/>
              </a:rPr>
              <a:t> di </a:t>
            </a:r>
            <a:r>
              <a:rPr lang="en-US" dirty="0" err="1">
                <a:latin typeface="Trebuchet MS" panose="020B0703020202090204" pitchFamily="34" charset="0"/>
              </a:rPr>
              <a:t>applicazione</a:t>
            </a:r>
            <a:r>
              <a:rPr lang="en-US" dirty="0">
                <a:latin typeface="Trebuchet MS" panose="020B0703020202090204" pitchFamily="34" charset="0"/>
              </a:rPr>
              <a:t> di </a:t>
            </a:r>
            <a:r>
              <a:rPr lang="en-US" b="1" dirty="0">
                <a:solidFill>
                  <a:srgbClr val="0070C0"/>
                </a:solidFill>
                <a:latin typeface="Trebuchet MS" panose="020B0703020202090204" pitchFamily="34" charset="0"/>
              </a:rPr>
              <a:t>LAC </a:t>
            </a:r>
            <a:r>
              <a:rPr lang="en-US" b="1" dirty="0" err="1">
                <a:solidFill>
                  <a:srgbClr val="0070C0"/>
                </a:solidFill>
                <a:latin typeface="Trebuchet MS" panose="020B0703020202090204" pitchFamily="34" charset="0"/>
              </a:rPr>
              <a:t>rigide</a:t>
            </a:r>
            <a:r>
              <a:rPr lang="en-US" b="1" dirty="0">
                <a:solidFill>
                  <a:srgbClr val="0070C0"/>
                </a:solidFill>
                <a:latin typeface="Trebuchet MS" panose="020B0703020202090204" pitchFamily="34" charset="0"/>
              </a:rPr>
              <a:t> gas-</a:t>
            </a:r>
            <a:r>
              <a:rPr lang="en-US" b="1" dirty="0" err="1">
                <a:solidFill>
                  <a:srgbClr val="0070C0"/>
                </a:solidFill>
                <a:latin typeface="Trebuchet MS" panose="020B0703020202090204" pitchFamily="34" charset="0"/>
              </a:rPr>
              <a:t>permeabili</a:t>
            </a:r>
            <a:r>
              <a:rPr lang="en-US" b="1" dirty="0">
                <a:solidFill>
                  <a:srgbClr val="0070C0"/>
                </a:solidFill>
                <a:latin typeface="Trebuchet MS" panose="020B0703020202090204" pitchFamily="34" charset="0"/>
              </a:rPr>
              <a:t> con </a:t>
            </a:r>
            <a:r>
              <a:rPr lang="en-US" b="1" dirty="0" err="1">
                <a:solidFill>
                  <a:srgbClr val="0070C0"/>
                </a:solidFill>
                <a:latin typeface="Trebuchet MS" panose="020B0703020202090204" pitchFamily="34" charset="0"/>
              </a:rPr>
              <a:t>geometria</a:t>
            </a:r>
            <a:r>
              <a:rPr lang="en-US" b="1" dirty="0">
                <a:solidFill>
                  <a:srgbClr val="0070C0"/>
                </a:solidFill>
                <a:latin typeface="Trebuchet MS" panose="020B070302020209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rebuchet MS" panose="020B0703020202090204" pitchFamily="34" charset="0"/>
              </a:rPr>
              <a:t>inversa</a:t>
            </a:r>
            <a:r>
              <a:rPr lang="en-US" dirty="0">
                <a:latin typeface="Trebuchet MS" panose="020B0703020202090204" pitchFamily="34" charset="0"/>
              </a:rPr>
              <a:t>, </a:t>
            </a:r>
            <a:r>
              <a:rPr lang="en-US" dirty="0" err="1">
                <a:latin typeface="Trebuchet MS" panose="020B0703020202090204" pitchFamily="34" charset="0"/>
              </a:rPr>
              <a:t>progettate</a:t>
            </a:r>
            <a:r>
              <a:rPr lang="en-US" dirty="0">
                <a:latin typeface="Trebuchet MS" panose="020B0703020202090204" pitchFamily="34" charset="0"/>
              </a:rPr>
              <a:t> per </a:t>
            </a:r>
            <a:r>
              <a:rPr lang="en-US" dirty="0" err="1">
                <a:latin typeface="Trebuchet MS" panose="020B0703020202090204" pitchFamily="34" charset="0"/>
              </a:rPr>
              <a:t>indurre</a:t>
            </a:r>
            <a:r>
              <a:rPr lang="en-US" dirty="0">
                <a:latin typeface="Trebuchet MS" panose="020B0703020202090204" pitchFamily="34" charset="0"/>
              </a:rPr>
              <a:t> una </a:t>
            </a:r>
            <a:r>
              <a:rPr lang="en-US" b="1" dirty="0" err="1">
                <a:solidFill>
                  <a:srgbClr val="009051"/>
                </a:solidFill>
                <a:latin typeface="Trebuchet MS" panose="020B0703020202090204" pitchFamily="34" charset="0"/>
              </a:rPr>
              <a:t>deformazione</a:t>
            </a:r>
            <a:r>
              <a:rPr lang="en-US" b="1" dirty="0">
                <a:solidFill>
                  <a:srgbClr val="009051"/>
                </a:solidFill>
                <a:latin typeface="Trebuchet MS" panose="020B0703020202090204" pitchFamily="34" charset="0"/>
              </a:rPr>
              <a:t> </a:t>
            </a:r>
            <a:r>
              <a:rPr lang="en-US" b="1" dirty="0" err="1">
                <a:solidFill>
                  <a:srgbClr val="009051"/>
                </a:solidFill>
                <a:latin typeface="Trebuchet MS" panose="020B0703020202090204" pitchFamily="34" charset="0"/>
              </a:rPr>
              <a:t>corneale</a:t>
            </a:r>
            <a:r>
              <a:rPr lang="en-US" b="1" dirty="0">
                <a:solidFill>
                  <a:srgbClr val="009051"/>
                </a:solidFill>
                <a:latin typeface="Trebuchet MS" panose="020B0703020202090204" pitchFamily="34" charset="0"/>
              </a:rPr>
              <a:t> </a:t>
            </a:r>
            <a:r>
              <a:rPr lang="en-US" b="1" dirty="0" err="1">
                <a:solidFill>
                  <a:srgbClr val="009051"/>
                </a:solidFill>
                <a:latin typeface="Trebuchet MS" panose="020B0703020202090204" pitchFamily="34" charset="0"/>
              </a:rPr>
              <a:t>controllata</a:t>
            </a:r>
            <a:r>
              <a:rPr lang="en-US" b="1" dirty="0">
                <a:solidFill>
                  <a:srgbClr val="009051"/>
                </a:solidFill>
                <a:latin typeface="Trebuchet MS" panose="020B0703020202090204" pitchFamily="34" charset="0"/>
              </a:rPr>
              <a:t> </a:t>
            </a:r>
            <a:r>
              <a:rPr lang="en-US" b="1" dirty="0">
                <a:latin typeface="Trebuchet MS" panose="020B0703020202090204" pitchFamily="34" charset="0"/>
              </a:rPr>
              <a:t>(</a:t>
            </a:r>
            <a:r>
              <a:rPr lang="it-IT" dirty="0">
                <a:latin typeface="Trebuchet MS" panose="020B0703020202090204" pitchFamily="34" charset="0"/>
              </a:rPr>
              <a:t>appiattimento della cornea centrale ed </a:t>
            </a:r>
            <a:r>
              <a:rPr lang="it-IT" dirty="0" err="1">
                <a:latin typeface="Trebuchet MS" panose="020B0703020202090204" pitchFamily="34" charset="0"/>
              </a:rPr>
              <a:t>irripidimento</a:t>
            </a:r>
            <a:r>
              <a:rPr lang="it-IT" dirty="0">
                <a:latin typeface="Trebuchet MS" panose="020B0703020202090204" pitchFamily="34" charset="0"/>
              </a:rPr>
              <a:t> della cornea medio-periferica</a:t>
            </a:r>
            <a:r>
              <a:rPr lang="en-US" b="1" dirty="0">
                <a:latin typeface="Trebuchet MS" panose="020B0703020202090204" pitchFamily="34" charset="0"/>
              </a:rPr>
              <a:t>) </a:t>
            </a:r>
            <a:r>
              <a:rPr lang="en-US" b="1" dirty="0">
                <a:solidFill>
                  <a:srgbClr val="009051"/>
                </a:solidFill>
                <a:latin typeface="Trebuchet MS" panose="020B0703020202090204" pitchFamily="34" charset="0"/>
              </a:rPr>
              <a:t>e </a:t>
            </a:r>
            <a:r>
              <a:rPr lang="en-US" b="1" dirty="0" err="1">
                <a:solidFill>
                  <a:srgbClr val="009051"/>
                </a:solidFill>
                <a:latin typeface="Trebuchet MS" panose="020B0703020202090204" pitchFamily="34" charset="0"/>
              </a:rPr>
              <a:t>reversibile</a:t>
            </a:r>
            <a:r>
              <a:rPr lang="en-US" b="1" dirty="0">
                <a:solidFill>
                  <a:srgbClr val="009051"/>
                </a:solidFill>
                <a:latin typeface="Trebuchet MS" panose="020B0703020202090204" pitchFamily="34" charset="0"/>
              </a:rPr>
              <a:t> </a:t>
            </a:r>
            <a:r>
              <a:rPr lang="en-US" dirty="0">
                <a:latin typeface="Trebuchet MS" panose="020B0703020202090204" pitchFamily="34" charset="0"/>
              </a:rPr>
              <a:t>con </a:t>
            </a:r>
            <a:r>
              <a:rPr lang="en-US" dirty="0" err="1">
                <a:latin typeface="Trebuchet MS" panose="020B0703020202090204" pitchFamily="34" charset="0"/>
              </a:rPr>
              <a:t>l'obiettivo</a:t>
            </a:r>
            <a:r>
              <a:rPr lang="en-US" dirty="0">
                <a:latin typeface="Trebuchet MS" panose="020B0703020202090204" pitchFamily="34" charset="0"/>
              </a:rPr>
              <a:t> di </a:t>
            </a:r>
            <a:r>
              <a:rPr lang="en-US" b="1" dirty="0" err="1">
                <a:latin typeface="Trebuchet MS" panose="020B0703020202090204" pitchFamily="34" charset="0"/>
              </a:rPr>
              <a:t>correggere</a:t>
            </a:r>
            <a:r>
              <a:rPr lang="en-US" b="1" dirty="0">
                <a:latin typeface="Trebuchet MS" panose="020B0703020202090204" pitchFamily="34" charset="0"/>
              </a:rPr>
              <a:t> </a:t>
            </a:r>
            <a:r>
              <a:rPr lang="en-US" b="1" dirty="0" err="1">
                <a:latin typeface="Trebuchet MS" panose="020B0703020202090204" pitchFamily="34" charset="0"/>
              </a:rPr>
              <a:t>l'errore</a:t>
            </a:r>
            <a:r>
              <a:rPr lang="en-US" b="1" dirty="0">
                <a:latin typeface="Trebuchet MS" panose="020B0703020202090204" pitchFamily="34" charset="0"/>
              </a:rPr>
              <a:t> di </a:t>
            </a:r>
            <a:r>
              <a:rPr lang="en-US" b="1" dirty="0" err="1">
                <a:latin typeface="Trebuchet MS" panose="020B0703020202090204" pitchFamily="34" charset="0"/>
              </a:rPr>
              <a:t>rifrazione</a:t>
            </a:r>
            <a:r>
              <a:rPr lang="en-US" b="1" dirty="0">
                <a:latin typeface="Trebuchet MS" panose="020B0703020202090204" pitchFamily="34" charset="0"/>
              </a:rPr>
              <a:t> dopo la </a:t>
            </a:r>
            <a:r>
              <a:rPr lang="en-US" b="1" dirty="0" err="1">
                <a:latin typeface="Trebuchet MS" panose="020B0703020202090204" pitchFamily="34" charset="0"/>
              </a:rPr>
              <a:t>rimozione</a:t>
            </a:r>
            <a:r>
              <a:rPr lang="en-US" b="1" dirty="0">
                <a:latin typeface="Trebuchet MS" panose="020B0703020202090204" pitchFamily="34" charset="0"/>
              </a:rPr>
              <a:t> </a:t>
            </a:r>
            <a:r>
              <a:rPr lang="en-US" b="1" dirty="0" err="1">
                <a:latin typeface="Trebuchet MS" panose="020B0703020202090204" pitchFamily="34" charset="0"/>
              </a:rPr>
              <a:t>della</a:t>
            </a:r>
            <a:r>
              <a:rPr lang="en-US" b="1" dirty="0">
                <a:latin typeface="Trebuchet MS" panose="020B0703020202090204" pitchFamily="34" charset="0"/>
              </a:rPr>
              <a:t> </a:t>
            </a:r>
            <a:r>
              <a:rPr lang="en-US" b="1" dirty="0" err="1">
                <a:latin typeface="Trebuchet MS" panose="020B0703020202090204" pitchFamily="34" charset="0"/>
              </a:rPr>
              <a:t>lente</a:t>
            </a:r>
            <a:r>
              <a:rPr lang="en-US" b="1" dirty="0">
                <a:latin typeface="Trebuchet MS" panose="020B0703020202090204" pitchFamily="34" charset="0"/>
              </a:rPr>
              <a:t> al </a:t>
            </a:r>
            <a:r>
              <a:rPr lang="en-US" b="1" dirty="0" err="1">
                <a:latin typeface="Trebuchet MS" panose="020B0703020202090204" pitchFamily="34" charset="0"/>
              </a:rPr>
              <a:t>mattino</a:t>
            </a:r>
            <a:r>
              <a:rPr lang="en-US" b="1" dirty="0">
                <a:latin typeface="Trebuchet MS" panose="020B0703020202090204" pitchFamily="34" charset="0"/>
              </a:rPr>
              <a:t>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it-IT" sz="1000" dirty="0" err="1">
                <a:latin typeface="Trebuchet MS" panose="020B0703020202090204" pitchFamily="34" charset="0"/>
              </a:rPr>
              <a:t>VincentSJ,ChoP</a:t>
            </a:r>
            <a:r>
              <a:rPr lang="it-IT" sz="1000" dirty="0">
                <a:latin typeface="Trebuchet MS" panose="020B0703020202090204" pitchFamily="34" charset="0"/>
              </a:rPr>
              <a:t> et al. CLEAR – </a:t>
            </a:r>
            <a:r>
              <a:rPr lang="it-IT" sz="1000" dirty="0" err="1">
                <a:latin typeface="Trebuchet MS" panose="020B0703020202090204" pitchFamily="34" charset="0"/>
              </a:rPr>
              <a:t>Orthokeratology</a:t>
            </a:r>
            <a:r>
              <a:rPr lang="it-IT" sz="1000" dirty="0">
                <a:latin typeface="Trebuchet MS" panose="020B0703020202090204" pitchFamily="34" charset="0"/>
              </a:rPr>
              <a:t>. </a:t>
            </a:r>
            <a:r>
              <a:rPr lang="it-IT" sz="1000" dirty="0" err="1">
                <a:latin typeface="Trebuchet MS" panose="020B0703020202090204" pitchFamily="34" charset="0"/>
              </a:rPr>
              <a:t>Cont</a:t>
            </a:r>
            <a:r>
              <a:rPr lang="it-IT" sz="1000" dirty="0">
                <a:latin typeface="Trebuchet MS" panose="020B0703020202090204" pitchFamily="34" charset="0"/>
              </a:rPr>
              <a:t> Lens </a:t>
            </a:r>
            <a:r>
              <a:rPr lang="it-IT" sz="1000" dirty="0" err="1">
                <a:latin typeface="Trebuchet MS" panose="020B0703020202090204" pitchFamily="34" charset="0"/>
              </a:rPr>
              <a:t>Anterior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Eye</a:t>
            </a:r>
            <a:r>
              <a:rPr lang="it-IT" sz="1000" dirty="0">
                <a:latin typeface="Trebuchet MS" panose="020B0703020202090204" pitchFamily="34" charset="0"/>
              </a:rPr>
              <a:t> 2021;44(2):240–69. </a:t>
            </a:r>
          </a:p>
          <a:p>
            <a:pPr algn="just">
              <a:lnSpc>
                <a:spcPct val="90000"/>
              </a:lnSpc>
            </a:pPr>
            <a:endParaRPr lang="it-IT" sz="1000" dirty="0">
              <a:latin typeface="Trebuchet MS" panose="020B070302020209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it-IT" sz="1000" dirty="0">
              <a:latin typeface="Trebuchet MS" panose="020B070302020209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it-IT" dirty="0">
                <a:latin typeface="Trebuchet MS" panose="020B0703020202090204" pitchFamily="34" charset="0"/>
              </a:rPr>
              <a:t>La </a:t>
            </a:r>
            <a:r>
              <a:rPr lang="it-IT" b="1" dirty="0">
                <a:latin typeface="Trebuchet MS" panose="020B0703020202090204" pitchFamily="34" charset="0"/>
              </a:rPr>
              <a:t>redistribuzione delle cellule epiteliali corneali corregge temporaneamente la miopia il giorno successivo alla rimozione della lente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Choo</a:t>
            </a:r>
            <a:r>
              <a:rPr lang="it-IT" sz="1000" dirty="0">
                <a:latin typeface="Trebuchet MS" panose="020B0703020202090204" pitchFamily="34" charset="0"/>
              </a:rPr>
              <a:t> JD, Caroline PJ,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it-IT" sz="1000" dirty="0" err="1">
                <a:latin typeface="Trebuchet MS" panose="020B0703020202090204" pitchFamily="34" charset="0"/>
              </a:rPr>
              <a:t>Harlin</a:t>
            </a:r>
            <a:r>
              <a:rPr lang="it-IT" sz="1000" dirty="0">
                <a:latin typeface="Trebuchet MS" panose="020B0703020202090204" pitchFamily="34" charset="0"/>
              </a:rPr>
              <a:t> DD, et al. </a:t>
            </a:r>
            <a:r>
              <a:rPr lang="it-IT" sz="1000" dirty="0" err="1">
                <a:latin typeface="Trebuchet MS" panose="020B0703020202090204" pitchFamily="34" charset="0"/>
              </a:rPr>
              <a:t>Morphologic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changes</a:t>
            </a:r>
            <a:r>
              <a:rPr lang="it-IT" sz="1000" dirty="0">
                <a:latin typeface="Trebuchet MS" panose="020B0703020202090204" pitchFamily="34" charset="0"/>
              </a:rPr>
              <a:t> in </a:t>
            </a:r>
            <a:r>
              <a:rPr lang="it-IT" sz="1000" dirty="0" err="1">
                <a:latin typeface="Trebuchet MS" panose="020B0703020202090204" pitchFamily="34" charset="0"/>
              </a:rPr>
              <a:t>cat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epithelium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following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continuous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wear</a:t>
            </a:r>
            <a:r>
              <a:rPr lang="it-IT" sz="1000" dirty="0">
                <a:latin typeface="Trebuchet MS" panose="020B0703020202090204" pitchFamily="34" charset="0"/>
              </a:rPr>
              <a:t> of </a:t>
            </a:r>
            <a:r>
              <a:rPr lang="it-IT" sz="1000" dirty="0" err="1">
                <a:latin typeface="Trebuchet MS" panose="020B0703020202090204" pitchFamily="34" charset="0"/>
              </a:rPr>
              <a:t>orthokeratology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lenses</a:t>
            </a:r>
            <a:r>
              <a:rPr lang="it-IT" sz="1000" dirty="0">
                <a:latin typeface="Trebuchet MS" panose="020B0703020202090204" pitchFamily="34" charset="0"/>
              </a:rPr>
              <a:t>: a </a:t>
            </a:r>
            <a:r>
              <a:rPr lang="it-IT" sz="1000" dirty="0" err="1">
                <a:latin typeface="Trebuchet MS" panose="020B0703020202090204" pitchFamily="34" charset="0"/>
              </a:rPr>
              <a:t>pilot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study</a:t>
            </a:r>
            <a:r>
              <a:rPr lang="it-IT" sz="1000" dirty="0">
                <a:latin typeface="Trebuchet MS" panose="020B0703020202090204" pitchFamily="34" charset="0"/>
              </a:rPr>
              <a:t>. </a:t>
            </a:r>
            <a:r>
              <a:rPr lang="it-IT" sz="1000" i="1" dirty="0" err="1">
                <a:latin typeface="Trebuchet MS" panose="020B0703020202090204" pitchFamily="34" charset="0"/>
              </a:rPr>
              <a:t>Cont</a:t>
            </a:r>
            <a:r>
              <a:rPr lang="it-IT" sz="1000" i="1" dirty="0">
                <a:latin typeface="Trebuchet MS" panose="020B0703020202090204" pitchFamily="34" charset="0"/>
              </a:rPr>
              <a:t> Lens </a:t>
            </a:r>
            <a:r>
              <a:rPr lang="it-IT" sz="1000" i="1" dirty="0" err="1">
                <a:latin typeface="Trebuchet MS" panose="020B0703020202090204" pitchFamily="34" charset="0"/>
              </a:rPr>
              <a:t>Anterior</a:t>
            </a:r>
            <a:r>
              <a:rPr lang="it-IT" sz="1000" i="1" dirty="0">
                <a:latin typeface="Trebuchet MS" panose="020B0703020202090204" pitchFamily="34" charset="0"/>
              </a:rPr>
              <a:t> </a:t>
            </a:r>
            <a:r>
              <a:rPr lang="it-IT" sz="1000" i="1" dirty="0" err="1">
                <a:latin typeface="Trebuchet MS" panose="020B0703020202090204" pitchFamily="34" charset="0"/>
              </a:rPr>
              <a:t>Eye</a:t>
            </a:r>
            <a:r>
              <a:rPr lang="it-IT" sz="1000" i="1" dirty="0">
                <a:latin typeface="Trebuchet MS" panose="020B0703020202090204" pitchFamily="34" charset="0"/>
              </a:rPr>
              <a:t> </a:t>
            </a:r>
            <a:r>
              <a:rPr lang="it-IT" sz="1000" dirty="0">
                <a:latin typeface="Trebuchet MS" panose="020B0703020202090204" pitchFamily="34" charset="0"/>
              </a:rPr>
              <a:t>2008; 31: 29–37. </a:t>
            </a:r>
          </a:p>
          <a:p>
            <a:pPr>
              <a:lnSpc>
                <a:spcPct val="90000"/>
              </a:lnSpc>
            </a:pPr>
            <a:endParaRPr lang="it-IT" sz="1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1400" dirty="0">
              <a:latin typeface="Trebuchet MS" panose="020B0703020202090204" pitchFamily="34" charset="0"/>
            </a:endParaRPr>
          </a:p>
        </p:txBody>
      </p:sp>
      <p:pic>
        <p:nvPicPr>
          <p:cNvPr id="1026" name="Picture 2" descr="Ortho K - Pro Vision Eyecare">
            <a:extLst>
              <a:ext uri="{FF2B5EF4-FFF2-40B4-BE49-F238E27FC236}">
                <a16:creationId xmlns:a16="http://schemas.microsoft.com/office/drawing/2014/main" id="{1A450B6D-F229-BE46-A946-A9F753FCA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r="2940" b="-2"/>
          <a:stretch/>
        </p:blipFill>
        <p:spPr bwMode="auto">
          <a:xfrm>
            <a:off x="7382934" y="422802"/>
            <a:ext cx="4718360" cy="31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tact Lens Spectrum - THE ANATOMY OF A MODERN ORTHOKERATOLOGY LENS">
            <a:extLst>
              <a:ext uri="{FF2B5EF4-FFF2-40B4-BE49-F238E27FC236}">
                <a16:creationId xmlns:a16="http://schemas.microsoft.com/office/drawing/2014/main" id="{552B1448-8C57-254F-B222-E69A9229D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656"/>
          <a:stretch/>
        </p:blipFill>
        <p:spPr bwMode="auto">
          <a:xfrm>
            <a:off x="7382934" y="3429000"/>
            <a:ext cx="4718360" cy="328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sion Correction Procedures at Forgues Eyecare in Worcester MA">
            <a:extLst>
              <a:ext uri="{FF2B5EF4-FFF2-40B4-BE49-F238E27FC236}">
                <a16:creationId xmlns:a16="http://schemas.microsoft.com/office/drawing/2014/main" id="{67923B3F-EF1C-F344-B0E8-DE2EB5E6E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94"/>
            <a:ext cx="2461124" cy="138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405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6ED176-677C-1948-AC3B-BC95DC151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823" y="1571296"/>
            <a:ext cx="9090363" cy="52867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2200" b="1" dirty="0">
                <a:latin typeface="Trebuchet MS" panose="020B0703020202090204" pitchFamily="34" charset="0"/>
              </a:rPr>
              <a:t>IN CHE MODO L'ORTOCHERATOLOGIA RALLENTA LA PROGRESSIONE MIOPICA?</a:t>
            </a:r>
          </a:p>
          <a:p>
            <a:endParaRPr lang="it-IT" sz="2200" b="1" dirty="0">
              <a:latin typeface="Trebuchet MS" panose="020B0703020202090204" pitchFamily="34" charset="0"/>
            </a:endParaRPr>
          </a:p>
          <a:p>
            <a:pPr algn="just"/>
            <a:r>
              <a:rPr lang="it-IT" sz="1900" dirty="0">
                <a:latin typeface="Trebuchet MS" panose="020B0703020202090204" pitchFamily="34" charset="0"/>
              </a:rPr>
              <a:t>La creazione di una forma oblata della cornea e la giunzione in cui la cornea ritorna alla sua curvatura originale fa sì che l'immagine si focalizzi centralmente sulla fovea, mentre la luce periferica si concentri anteriormente alla retina periferica (</a:t>
            </a:r>
            <a:r>
              <a:rPr lang="it-IT" sz="1900" dirty="0" err="1">
                <a:latin typeface="Trebuchet MS" panose="020B0703020202090204" pitchFamily="34" charset="0"/>
              </a:rPr>
              <a:t>defocus</a:t>
            </a:r>
            <a:r>
              <a:rPr lang="it-IT" sz="1900" dirty="0">
                <a:latin typeface="Trebuchet MS" panose="020B0703020202090204" pitchFamily="34" charset="0"/>
              </a:rPr>
              <a:t> miopico)</a:t>
            </a:r>
            <a:r>
              <a:rPr lang="it-IT" dirty="0">
                <a:latin typeface="Trebuchet MS" panose="020B070302020209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it-IT" sz="1000" dirty="0" err="1">
                <a:latin typeface="Trebuchet MS" panose="020B0703020202090204" pitchFamily="34" charset="0"/>
              </a:rPr>
              <a:t>Charman</a:t>
            </a:r>
            <a:r>
              <a:rPr lang="it-IT" sz="1000" dirty="0">
                <a:latin typeface="Trebuchet MS" panose="020B0703020202090204" pitchFamily="34" charset="0"/>
              </a:rPr>
              <a:t> WN, </a:t>
            </a:r>
            <a:r>
              <a:rPr lang="it-IT" sz="1000" dirty="0" err="1">
                <a:latin typeface="Trebuchet MS" panose="020B0703020202090204" pitchFamily="34" charset="0"/>
              </a:rPr>
              <a:t>Mountford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J</a:t>
            </a:r>
            <a:r>
              <a:rPr lang="it-IT" sz="1000" dirty="0">
                <a:latin typeface="Trebuchet MS" panose="020B0703020202090204" pitchFamily="34" charset="0"/>
              </a:rPr>
              <a:t>, </a:t>
            </a:r>
            <a:r>
              <a:rPr lang="it-IT" sz="1000" dirty="0" err="1">
                <a:latin typeface="Trebuchet MS" panose="020B0703020202090204" pitchFamily="34" charset="0"/>
              </a:rPr>
              <a:t>Atchison</a:t>
            </a:r>
            <a:r>
              <a:rPr lang="it-IT" sz="1000" dirty="0">
                <a:latin typeface="Trebuchet MS" panose="020B0703020202090204" pitchFamily="34" charset="0"/>
              </a:rPr>
              <a:t> DA, et al. </a:t>
            </a:r>
            <a:r>
              <a:rPr lang="it-IT" sz="1000" dirty="0" err="1">
                <a:latin typeface="Trebuchet MS" panose="020B0703020202090204" pitchFamily="34" charset="0"/>
              </a:rPr>
              <a:t>Peripheral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refraction</a:t>
            </a:r>
            <a:r>
              <a:rPr lang="it-IT" sz="1000" dirty="0">
                <a:latin typeface="Trebuchet MS" panose="020B0703020202090204" pitchFamily="34" charset="0"/>
              </a:rPr>
              <a:t> in </a:t>
            </a:r>
            <a:r>
              <a:rPr lang="it-IT" sz="1000" dirty="0" err="1">
                <a:latin typeface="Trebuchet MS" panose="020B0703020202090204" pitchFamily="34" charset="0"/>
              </a:rPr>
              <a:t>orthokeratology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patients</a:t>
            </a:r>
            <a:r>
              <a:rPr lang="it-IT" sz="1000" dirty="0">
                <a:latin typeface="Trebuchet MS" panose="020B0703020202090204" pitchFamily="34" charset="0"/>
              </a:rPr>
              <a:t>. </a:t>
            </a:r>
            <a:r>
              <a:rPr lang="it-IT" sz="1000" dirty="0" err="1">
                <a:latin typeface="Trebuchet MS" panose="020B0703020202090204" pitchFamily="34" charset="0"/>
              </a:rPr>
              <a:t>Optom</a:t>
            </a:r>
            <a:r>
              <a:rPr lang="it-IT" sz="1000" dirty="0">
                <a:latin typeface="Trebuchet MS" panose="020B0703020202090204" pitchFamily="34" charset="0"/>
              </a:rPr>
              <a:t> Vis Sci 2006;83:641–648 </a:t>
            </a:r>
          </a:p>
          <a:p>
            <a:pPr algn="just"/>
            <a:r>
              <a:rPr lang="it-IT" sz="1900" dirty="0">
                <a:latin typeface="Trebuchet MS" panose="020B0703020202090204" pitchFamily="34" charset="0"/>
              </a:rPr>
              <a:t>Si ritiene che questa </a:t>
            </a:r>
            <a:r>
              <a:rPr lang="it-IT" sz="1900" b="1" dirty="0">
                <a:solidFill>
                  <a:srgbClr val="0070C0"/>
                </a:solidFill>
                <a:latin typeface="Trebuchet MS" panose="020B0703020202090204" pitchFamily="34" charset="0"/>
              </a:rPr>
              <a:t>DEFOCALIZZAZIONE MIOPICA </a:t>
            </a:r>
            <a:r>
              <a:rPr lang="it-IT" sz="1900" dirty="0">
                <a:latin typeface="Trebuchet MS" panose="020B0703020202090204" pitchFamily="34" charset="0"/>
              </a:rPr>
              <a:t>sia il meccanismo che rallenta la progressione della miopia durante l'uso di dell’</a:t>
            </a:r>
            <a:r>
              <a:rPr lang="it-IT" sz="1900" dirty="0" err="1">
                <a:latin typeface="Trebuchet MS" panose="020B0703020202090204" pitchFamily="34" charset="0"/>
              </a:rPr>
              <a:t>ortocheratologia</a:t>
            </a:r>
            <a:r>
              <a:rPr lang="it-IT" sz="1900" dirty="0">
                <a:latin typeface="Trebuchet MS" panose="020B070302020209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it-IT" sz="1000" dirty="0">
                <a:latin typeface="Trebuchet MS" panose="020B0703020202090204" pitchFamily="34" charset="0"/>
              </a:rPr>
              <a:t>Smith EL, </a:t>
            </a:r>
            <a:r>
              <a:rPr lang="it-IT" sz="1000" dirty="0" err="1">
                <a:latin typeface="Trebuchet MS" panose="020B0703020202090204" pitchFamily="34" charset="0"/>
              </a:rPr>
              <a:t>Hung</a:t>
            </a:r>
            <a:r>
              <a:rPr lang="it-IT" sz="1000" dirty="0">
                <a:latin typeface="Trebuchet MS" panose="020B0703020202090204" pitchFamily="34" charset="0"/>
              </a:rPr>
              <a:t> LF, Huang </a:t>
            </a:r>
            <a:r>
              <a:rPr lang="it-IT" sz="1000" dirty="0" err="1">
                <a:latin typeface="Trebuchet MS" panose="020B0703020202090204" pitchFamily="34" charset="0"/>
              </a:rPr>
              <a:t>J</a:t>
            </a:r>
            <a:r>
              <a:rPr lang="it-IT" sz="1000" dirty="0">
                <a:latin typeface="Trebuchet MS" panose="020B0703020202090204" pitchFamily="34" charset="0"/>
              </a:rPr>
              <a:t>, et al. </a:t>
            </a:r>
            <a:r>
              <a:rPr lang="it-IT" sz="1000" dirty="0" err="1">
                <a:latin typeface="Trebuchet MS" panose="020B0703020202090204" pitchFamily="34" charset="0"/>
              </a:rPr>
              <a:t>Effects</a:t>
            </a:r>
            <a:r>
              <a:rPr lang="it-IT" sz="1000" dirty="0">
                <a:latin typeface="Trebuchet MS" panose="020B0703020202090204" pitchFamily="34" charset="0"/>
              </a:rPr>
              <a:t> of </a:t>
            </a:r>
            <a:r>
              <a:rPr lang="it-IT" sz="1000" dirty="0" err="1">
                <a:latin typeface="Trebuchet MS" panose="020B0703020202090204" pitchFamily="34" charset="0"/>
              </a:rPr>
              <a:t>local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myopic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defocus</a:t>
            </a:r>
            <a:r>
              <a:rPr lang="it-IT" sz="1000" dirty="0">
                <a:latin typeface="Trebuchet MS" panose="020B0703020202090204" pitchFamily="34" charset="0"/>
              </a:rPr>
              <a:t> on </a:t>
            </a:r>
            <a:r>
              <a:rPr lang="it-IT" sz="1000" dirty="0" err="1">
                <a:latin typeface="Trebuchet MS" panose="020B0703020202090204" pitchFamily="34" charset="0"/>
              </a:rPr>
              <a:t>refractive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development</a:t>
            </a:r>
            <a:r>
              <a:rPr lang="it-IT" sz="1000" dirty="0">
                <a:latin typeface="Trebuchet MS" panose="020B0703020202090204" pitchFamily="34" charset="0"/>
              </a:rPr>
              <a:t> in </a:t>
            </a:r>
            <a:r>
              <a:rPr lang="it-IT" sz="1000" dirty="0" err="1">
                <a:latin typeface="Trebuchet MS" panose="020B0703020202090204" pitchFamily="34" charset="0"/>
              </a:rPr>
              <a:t>monkeys</a:t>
            </a:r>
            <a:r>
              <a:rPr lang="it-IT" sz="1000" dirty="0">
                <a:latin typeface="Trebuchet MS" panose="020B0703020202090204" pitchFamily="34" charset="0"/>
              </a:rPr>
              <a:t>. </a:t>
            </a:r>
            <a:r>
              <a:rPr lang="it-IT" sz="1000" dirty="0" err="1">
                <a:latin typeface="Trebuchet MS" panose="020B0703020202090204" pitchFamily="34" charset="0"/>
              </a:rPr>
              <a:t>Optom</a:t>
            </a:r>
            <a:r>
              <a:rPr lang="it-IT" sz="1000" dirty="0">
                <a:latin typeface="Trebuchet MS" panose="020B0703020202090204" pitchFamily="34" charset="0"/>
              </a:rPr>
              <a:t> Vis Sci 2013;90:1176–1186. </a:t>
            </a:r>
          </a:p>
          <a:p>
            <a:pPr marL="0" indent="0" algn="just">
              <a:buNone/>
            </a:pPr>
            <a:r>
              <a:rPr lang="it-IT" sz="1000" dirty="0">
                <a:latin typeface="Trebuchet MS" panose="020B0703020202090204" pitchFamily="34" charset="0"/>
              </a:rPr>
              <a:t>Kang </a:t>
            </a:r>
            <a:r>
              <a:rPr lang="it-IT" sz="1000" dirty="0" err="1">
                <a:latin typeface="Trebuchet MS" panose="020B0703020202090204" pitchFamily="34" charset="0"/>
              </a:rPr>
              <a:t>P</a:t>
            </a:r>
            <a:r>
              <a:rPr lang="it-IT" sz="1000" dirty="0">
                <a:latin typeface="Trebuchet MS" panose="020B0703020202090204" pitchFamily="34" charset="0"/>
              </a:rPr>
              <a:t>, </a:t>
            </a:r>
            <a:r>
              <a:rPr lang="it-IT" sz="1000" dirty="0" err="1">
                <a:latin typeface="Trebuchet MS" panose="020B0703020202090204" pitchFamily="34" charset="0"/>
              </a:rPr>
              <a:t>Swarbrick</a:t>
            </a:r>
            <a:r>
              <a:rPr lang="it-IT" sz="1000" dirty="0">
                <a:latin typeface="Trebuchet MS" panose="020B0703020202090204" pitchFamily="34" charset="0"/>
              </a:rPr>
              <a:t> H. </a:t>
            </a:r>
            <a:r>
              <a:rPr lang="it-IT" sz="1000" dirty="0" err="1">
                <a:latin typeface="Trebuchet MS" panose="020B0703020202090204" pitchFamily="34" charset="0"/>
              </a:rPr>
              <a:t>Peripheral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refraction</a:t>
            </a:r>
            <a:r>
              <a:rPr lang="it-IT" sz="1000" dirty="0">
                <a:latin typeface="Trebuchet MS" panose="020B0703020202090204" pitchFamily="34" charset="0"/>
              </a:rPr>
              <a:t> in </a:t>
            </a:r>
            <a:r>
              <a:rPr lang="it-IT" sz="1000" dirty="0" err="1">
                <a:latin typeface="Trebuchet MS" panose="020B0703020202090204" pitchFamily="34" charset="0"/>
              </a:rPr>
              <a:t>myopic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children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wearing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orthokeratology</a:t>
            </a:r>
            <a:r>
              <a:rPr lang="it-IT" sz="1000" dirty="0">
                <a:latin typeface="Trebuchet MS" panose="020B0703020202090204" pitchFamily="34" charset="0"/>
              </a:rPr>
              <a:t> and </a:t>
            </a:r>
            <a:r>
              <a:rPr lang="it-IT" sz="1000" dirty="0" err="1">
                <a:latin typeface="Trebuchet MS" panose="020B0703020202090204" pitchFamily="34" charset="0"/>
              </a:rPr>
              <a:t>gas-permeable</a:t>
            </a:r>
            <a:r>
              <a:rPr lang="it-IT" sz="1000" dirty="0">
                <a:latin typeface="Trebuchet MS" panose="020B0703020202090204" pitchFamily="34" charset="0"/>
              </a:rPr>
              <a:t> </a:t>
            </a:r>
            <a:r>
              <a:rPr lang="it-IT" sz="1000" dirty="0" err="1">
                <a:latin typeface="Trebuchet MS" panose="020B0703020202090204" pitchFamily="34" charset="0"/>
              </a:rPr>
              <a:t>lenses</a:t>
            </a:r>
            <a:r>
              <a:rPr lang="it-IT" sz="1000" dirty="0">
                <a:latin typeface="Trebuchet MS" panose="020B0703020202090204" pitchFamily="34" charset="0"/>
              </a:rPr>
              <a:t>. </a:t>
            </a:r>
            <a:r>
              <a:rPr lang="it-IT" sz="1000" dirty="0" err="1">
                <a:latin typeface="Trebuchet MS" panose="020B0703020202090204" pitchFamily="34" charset="0"/>
              </a:rPr>
              <a:t>Optom</a:t>
            </a:r>
            <a:r>
              <a:rPr lang="it-IT" sz="1000" dirty="0">
                <a:latin typeface="Trebuchet MS" panose="020B0703020202090204" pitchFamily="34" charset="0"/>
              </a:rPr>
              <a:t> Vis Sci 2011;88: 476–482. </a:t>
            </a:r>
          </a:p>
          <a:p>
            <a:pPr algn="just"/>
            <a:endParaRPr lang="it-IT" sz="1000" dirty="0">
              <a:latin typeface="Trebuchet MS" panose="020B0703020202090204" pitchFamily="34" charset="0"/>
            </a:endParaRPr>
          </a:p>
          <a:p>
            <a:pPr algn="just"/>
            <a:r>
              <a:rPr lang="it-IT" sz="1900" dirty="0">
                <a:latin typeface="Trebuchet MS" panose="020B0703020202090204" pitchFamily="34" charset="0"/>
              </a:rPr>
              <a:t>Un altro fattore potrebbe essere il </a:t>
            </a:r>
            <a:r>
              <a:rPr lang="it-IT" sz="1900" b="1" dirty="0">
                <a:solidFill>
                  <a:srgbClr val="0070C0"/>
                </a:solidFill>
                <a:latin typeface="Trebuchet MS" panose="020B0703020202090204" pitchFamily="34" charset="0"/>
              </a:rPr>
              <a:t>CAMBIAMENTO NEL LAG ACCOMODATIVO </a:t>
            </a:r>
            <a:r>
              <a:rPr lang="it-IT" sz="1900" dirty="0">
                <a:latin typeface="Trebuchet MS" panose="020B0703020202090204" pitchFamily="34" charset="0"/>
              </a:rPr>
              <a:t>a causa dell'aumento dell'aberrazione sferica positiva dopo </a:t>
            </a:r>
            <a:r>
              <a:rPr lang="it-IT" sz="1900" dirty="0" err="1">
                <a:latin typeface="Trebuchet MS" panose="020B0703020202090204" pitchFamily="34" charset="0"/>
              </a:rPr>
              <a:t>OrtoK</a:t>
            </a:r>
            <a:r>
              <a:rPr lang="it-IT" sz="1900" dirty="0">
                <a:latin typeface="Trebuchet MS" panose="020B070302020209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it-IT" sz="1200" dirty="0">
                <a:latin typeface="Trebuchet MS" panose="020B0703020202090204" pitchFamily="34" charset="0"/>
              </a:rPr>
              <a:t>Han X, </a:t>
            </a:r>
            <a:r>
              <a:rPr lang="it-IT" sz="1200" dirty="0" err="1">
                <a:latin typeface="Trebuchet MS" panose="020B0703020202090204" pitchFamily="34" charset="0"/>
              </a:rPr>
              <a:t>Xu</a:t>
            </a:r>
            <a:r>
              <a:rPr lang="it-IT" sz="1200" dirty="0">
                <a:latin typeface="Trebuchet MS" panose="020B0703020202090204" pitchFamily="34" charset="0"/>
              </a:rPr>
              <a:t> D, </a:t>
            </a:r>
            <a:r>
              <a:rPr lang="it-IT" sz="1200" dirty="0" err="1">
                <a:latin typeface="Trebuchet MS" panose="020B0703020202090204" pitchFamily="34" charset="0"/>
              </a:rPr>
              <a:t>Ge</a:t>
            </a:r>
            <a:r>
              <a:rPr lang="it-IT" sz="1200" dirty="0">
                <a:latin typeface="Trebuchet MS" panose="020B0703020202090204" pitchFamily="34" charset="0"/>
              </a:rPr>
              <a:t> </a:t>
            </a:r>
            <a:r>
              <a:rPr lang="it-IT" sz="1200" dirty="0" err="1">
                <a:latin typeface="Trebuchet MS" panose="020B0703020202090204" pitchFamily="34" charset="0"/>
              </a:rPr>
              <a:t>W</a:t>
            </a:r>
            <a:r>
              <a:rPr lang="it-IT" sz="1200" dirty="0">
                <a:latin typeface="Trebuchet MS" panose="020B0703020202090204" pitchFamily="34" charset="0"/>
              </a:rPr>
              <a:t>, et al. A </a:t>
            </a:r>
            <a:r>
              <a:rPr lang="it-IT" sz="1200" dirty="0" err="1">
                <a:latin typeface="Trebuchet MS" panose="020B0703020202090204" pitchFamily="34" charset="0"/>
              </a:rPr>
              <a:t>comparison</a:t>
            </a:r>
            <a:r>
              <a:rPr lang="it-IT" sz="1200" dirty="0">
                <a:latin typeface="Trebuchet MS" panose="020B0703020202090204" pitchFamily="34" charset="0"/>
              </a:rPr>
              <a:t> of the </a:t>
            </a:r>
            <a:r>
              <a:rPr lang="it-IT" sz="1200" dirty="0" err="1">
                <a:latin typeface="Trebuchet MS" panose="020B0703020202090204" pitchFamily="34" charset="0"/>
              </a:rPr>
              <a:t>effects</a:t>
            </a:r>
            <a:r>
              <a:rPr lang="it-IT" sz="1200" dirty="0">
                <a:latin typeface="Trebuchet MS" panose="020B0703020202090204" pitchFamily="34" charset="0"/>
              </a:rPr>
              <a:t> of </a:t>
            </a:r>
            <a:r>
              <a:rPr lang="it-IT" sz="1200" dirty="0" err="1">
                <a:latin typeface="Trebuchet MS" panose="020B0703020202090204" pitchFamily="34" charset="0"/>
              </a:rPr>
              <a:t>orthokeratology</a:t>
            </a:r>
            <a:r>
              <a:rPr lang="it-IT" sz="1200" dirty="0">
                <a:latin typeface="Trebuchet MS" panose="020B0703020202090204" pitchFamily="34" charset="0"/>
              </a:rPr>
              <a:t> </a:t>
            </a:r>
            <a:r>
              <a:rPr lang="it-IT" sz="1200" dirty="0" err="1">
                <a:latin typeface="Trebuchet MS" panose="020B0703020202090204" pitchFamily="34" charset="0"/>
              </a:rPr>
              <a:t>lens</a:t>
            </a:r>
            <a:r>
              <a:rPr lang="it-IT" sz="1200" dirty="0">
                <a:latin typeface="Trebuchet MS" panose="020B0703020202090204" pitchFamily="34" charset="0"/>
              </a:rPr>
              <a:t>, </a:t>
            </a:r>
            <a:r>
              <a:rPr lang="it-IT" sz="1200" dirty="0" err="1">
                <a:latin typeface="Trebuchet MS" panose="020B0703020202090204" pitchFamily="34" charset="0"/>
              </a:rPr>
              <a:t>medcall</a:t>
            </a:r>
            <a:r>
              <a:rPr lang="it-IT" sz="1200" dirty="0">
                <a:latin typeface="Trebuchet MS" panose="020B0703020202090204" pitchFamily="34" charset="0"/>
              </a:rPr>
              <a:t> </a:t>
            </a:r>
            <a:r>
              <a:rPr lang="it-IT" sz="1200" dirty="0" err="1">
                <a:latin typeface="Trebuchet MS" panose="020B0703020202090204" pitchFamily="34" charset="0"/>
              </a:rPr>
              <a:t>lens</a:t>
            </a:r>
            <a:r>
              <a:rPr lang="it-IT" sz="1200" dirty="0">
                <a:latin typeface="Trebuchet MS" panose="020B0703020202090204" pitchFamily="34" charset="0"/>
              </a:rPr>
              <a:t>, and </a:t>
            </a:r>
            <a:r>
              <a:rPr lang="it-IT" sz="1200" dirty="0" err="1">
                <a:latin typeface="Trebuchet MS" panose="020B0703020202090204" pitchFamily="34" charset="0"/>
              </a:rPr>
              <a:t>ordinary</a:t>
            </a:r>
            <a:r>
              <a:rPr lang="it-IT" sz="1200" dirty="0">
                <a:latin typeface="Trebuchet MS" panose="020B0703020202090204" pitchFamily="34" charset="0"/>
              </a:rPr>
              <a:t> frame </a:t>
            </a:r>
            <a:r>
              <a:rPr lang="it-IT" sz="1200" dirty="0" err="1">
                <a:latin typeface="Trebuchet MS" panose="020B0703020202090204" pitchFamily="34" charset="0"/>
              </a:rPr>
              <a:t>glasses</a:t>
            </a:r>
            <a:r>
              <a:rPr lang="it-IT" sz="1200" dirty="0">
                <a:latin typeface="Trebuchet MS" panose="020B0703020202090204" pitchFamily="34" charset="0"/>
              </a:rPr>
              <a:t> on the </a:t>
            </a:r>
            <a:r>
              <a:rPr lang="it-IT" sz="1200" dirty="0" err="1">
                <a:latin typeface="Trebuchet MS" panose="020B0703020202090204" pitchFamily="34" charset="0"/>
              </a:rPr>
              <a:t>accommodative</a:t>
            </a:r>
            <a:r>
              <a:rPr lang="it-IT" sz="1200" dirty="0">
                <a:latin typeface="Trebuchet MS" panose="020B0703020202090204" pitchFamily="34" charset="0"/>
              </a:rPr>
              <a:t> </a:t>
            </a:r>
            <a:r>
              <a:rPr lang="it-IT" sz="1200" dirty="0" err="1">
                <a:latin typeface="Trebuchet MS" panose="020B0703020202090204" pitchFamily="34" charset="0"/>
              </a:rPr>
              <a:t>response</a:t>
            </a:r>
            <a:r>
              <a:rPr lang="it-IT" sz="1200" dirty="0">
                <a:latin typeface="Trebuchet MS" panose="020B0703020202090204" pitchFamily="34" charset="0"/>
              </a:rPr>
              <a:t> in </a:t>
            </a:r>
            <a:r>
              <a:rPr lang="it-IT" sz="1200" dirty="0" err="1">
                <a:latin typeface="Trebuchet MS" panose="020B0703020202090204" pitchFamily="34" charset="0"/>
              </a:rPr>
              <a:t>myopic</a:t>
            </a:r>
            <a:r>
              <a:rPr lang="it-IT" sz="1200" dirty="0">
                <a:latin typeface="Trebuchet MS" panose="020B0703020202090204" pitchFamily="34" charset="0"/>
              </a:rPr>
              <a:t> </a:t>
            </a:r>
            <a:r>
              <a:rPr lang="it-IT" sz="1200" dirty="0" err="1">
                <a:latin typeface="Trebuchet MS" panose="020B0703020202090204" pitchFamily="34" charset="0"/>
              </a:rPr>
              <a:t>chil</a:t>
            </a:r>
            <a:r>
              <a:rPr lang="it-IT" sz="1200" dirty="0">
                <a:latin typeface="Trebuchet MS" panose="020B0703020202090204" pitchFamily="34" charset="0"/>
              </a:rPr>
              <a:t>- </a:t>
            </a:r>
            <a:r>
              <a:rPr lang="it-IT" sz="1200" dirty="0" err="1">
                <a:latin typeface="Trebuchet MS" panose="020B0703020202090204" pitchFamily="34" charset="0"/>
              </a:rPr>
              <a:t>dren</a:t>
            </a:r>
            <a:r>
              <a:rPr lang="it-IT" sz="1200" dirty="0">
                <a:latin typeface="Trebuchet MS" panose="020B0703020202090204" pitchFamily="34" charset="0"/>
              </a:rPr>
              <a:t>. </a:t>
            </a:r>
            <a:r>
              <a:rPr lang="it-IT" sz="1200" i="1" dirty="0" err="1">
                <a:latin typeface="Trebuchet MS" panose="020B0703020202090204" pitchFamily="34" charset="0"/>
              </a:rPr>
              <a:t>Eye</a:t>
            </a:r>
            <a:r>
              <a:rPr lang="it-IT" sz="1200" i="1" dirty="0">
                <a:latin typeface="Trebuchet MS" panose="020B0703020202090204" pitchFamily="34" charset="0"/>
              </a:rPr>
              <a:t> </a:t>
            </a:r>
            <a:r>
              <a:rPr lang="it-IT" sz="1200" i="1" dirty="0" err="1">
                <a:latin typeface="Trebuchet MS" panose="020B0703020202090204" pitchFamily="34" charset="0"/>
              </a:rPr>
              <a:t>Contact</a:t>
            </a:r>
            <a:r>
              <a:rPr lang="it-IT" sz="1200" i="1" dirty="0">
                <a:latin typeface="Trebuchet MS" panose="020B0703020202090204" pitchFamily="34" charset="0"/>
              </a:rPr>
              <a:t> Lens </a:t>
            </a:r>
            <a:r>
              <a:rPr lang="it-IT" sz="1200" dirty="0">
                <a:latin typeface="Trebuchet MS" panose="020B0703020202090204" pitchFamily="34" charset="0"/>
              </a:rPr>
              <a:t>2018; 44: 268–271.</a:t>
            </a:r>
          </a:p>
          <a:p>
            <a:pPr marL="0" indent="0" algn="just">
              <a:buNone/>
            </a:pPr>
            <a:endParaRPr lang="it-IT" sz="1200" dirty="0">
              <a:latin typeface="Trebuchet MS" panose="020B0703020202090204" pitchFamily="34" charset="0"/>
            </a:endParaRPr>
          </a:p>
          <a:p>
            <a:pPr algn="just"/>
            <a:r>
              <a:rPr lang="it-IT" sz="1900" dirty="0">
                <a:latin typeface="Trebuchet MS" panose="020B0703020202090204" pitchFamily="34" charset="0"/>
              </a:rPr>
              <a:t>I portatori di </a:t>
            </a:r>
            <a:r>
              <a:rPr lang="it-IT" sz="1900" dirty="0" err="1">
                <a:latin typeface="Trebuchet MS" panose="020B0703020202090204" pitchFamily="34" charset="0"/>
              </a:rPr>
              <a:t>OrtoK</a:t>
            </a:r>
            <a:r>
              <a:rPr lang="it-IT" sz="1900" dirty="0">
                <a:latin typeface="Trebuchet MS" panose="020B0703020202090204" pitchFamily="34" charset="0"/>
              </a:rPr>
              <a:t> miopi hanno mostrato un </a:t>
            </a:r>
            <a:r>
              <a:rPr lang="it-IT" sz="1900" b="1" dirty="0">
                <a:solidFill>
                  <a:srgbClr val="0070C0"/>
                </a:solidFill>
                <a:latin typeface="Trebuchet MS" panose="020B0703020202090204" pitchFamily="34" charset="0"/>
              </a:rPr>
              <a:t>MAGGIORE SPESSORE COROIDEALE </a:t>
            </a:r>
            <a:r>
              <a:rPr lang="it-IT" sz="1900" dirty="0">
                <a:latin typeface="Trebuchet MS" panose="020B0703020202090204" pitchFamily="34" charset="0"/>
              </a:rPr>
              <a:t>rispetto ai controlli miopi che indossano occhiali </a:t>
            </a:r>
          </a:p>
          <a:p>
            <a:pPr marL="0" indent="0" algn="just">
              <a:buNone/>
            </a:pPr>
            <a:r>
              <a:rPr lang="it-IT" sz="1200" dirty="0">
                <a:latin typeface="Trebuchet MS" panose="020B0703020202090204" pitchFamily="34" charset="0"/>
              </a:rPr>
              <a:t>Chen </a:t>
            </a:r>
            <a:r>
              <a:rPr lang="it-IT" sz="1200" dirty="0" err="1">
                <a:latin typeface="Trebuchet MS" panose="020B0703020202090204" pitchFamily="34" charset="0"/>
              </a:rPr>
              <a:t>Z</a:t>
            </a:r>
            <a:r>
              <a:rPr lang="it-IT" sz="1200" dirty="0">
                <a:latin typeface="Trebuchet MS" panose="020B0703020202090204" pitchFamily="34" charset="0"/>
              </a:rPr>
              <a:t>, </a:t>
            </a:r>
            <a:r>
              <a:rPr lang="it-IT" sz="1200" dirty="0" err="1">
                <a:latin typeface="Trebuchet MS" panose="020B0703020202090204" pitchFamily="34" charset="0"/>
              </a:rPr>
              <a:t>Xue</a:t>
            </a:r>
            <a:r>
              <a:rPr lang="it-IT" sz="1200" dirty="0">
                <a:latin typeface="Trebuchet MS" panose="020B0703020202090204" pitchFamily="34" charset="0"/>
              </a:rPr>
              <a:t> </a:t>
            </a:r>
            <a:r>
              <a:rPr lang="it-IT" sz="1200" dirty="0" err="1">
                <a:latin typeface="Trebuchet MS" panose="020B0703020202090204" pitchFamily="34" charset="0"/>
              </a:rPr>
              <a:t>F</a:t>
            </a:r>
            <a:r>
              <a:rPr lang="it-IT" sz="1200" dirty="0">
                <a:latin typeface="Trebuchet MS" panose="020B0703020202090204" pitchFamily="34" charset="0"/>
              </a:rPr>
              <a:t>, Zhou </a:t>
            </a:r>
            <a:r>
              <a:rPr lang="it-IT" sz="1200" dirty="0" err="1">
                <a:latin typeface="Trebuchet MS" panose="020B0703020202090204" pitchFamily="34" charset="0"/>
              </a:rPr>
              <a:t>J</a:t>
            </a:r>
            <a:r>
              <a:rPr lang="it-IT" sz="1200" dirty="0">
                <a:latin typeface="Trebuchet MS" panose="020B0703020202090204" pitchFamily="34" charset="0"/>
              </a:rPr>
              <a:t>, et al. </a:t>
            </a:r>
            <a:r>
              <a:rPr lang="it-IT" sz="1200" dirty="0" err="1">
                <a:latin typeface="Trebuchet MS" panose="020B0703020202090204" pitchFamily="34" charset="0"/>
              </a:rPr>
              <a:t>Effects</a:t>
            </a:r>
            <a:r>
              <a:rPr lang="it-IT" sz="1200" dirty="0">
                <a:latin typeface="Trebuchet MS" panose="020B0703020202090204" pitchFamily="34" charset="0"/>
              </a:rPr>
              <a:t> of </a:t>
            </a:r>
            <a:r>
              <a:rPr lang="it-IT" sz="1200" dirty="0" err="1">
                <a:latin typeface="Trebuchet MS" panose="020B0703020202090204" pitchFamily="34" charset="0"/>
              </a:rPr>
              <a:t>orthokeratology</a:t>
            </a:r>
            <a:r>
              <a:rPr lang="it-IT" sz="1200" dirty="0">
                <a:latin typeface="Trebuchet MS" panose="020B0703020202090204" pitchFamily="34" charset="0"/>
              </a:rPr>
              <a:t> on </a:t>
            </a:r>
            <a:r>
              <a:rPr lang="it-IT" sz="1200" dirty="0" err="1">
                <a:latin typeface="Trebuchet MS" panose="020B0703020202090204" pitchFamily="34" charset="0"/>
              </a:rPr>
              <a:t>choroidal</a:t>
            </a:r>
            <a:r>
              <a:rPr lang="it-IT" sz="1200" dirty="0">
                <a:latin typeface="Trebuchet MS" panose="020B0703020202090204" pitchFamily="34" charset="0"/>
              </a:rPr>
              <a:t> </a:t>
            </a:r>
            <a:r>
              <a:rPr lang="it-IT" sz="1200" dirty="0" err="1">
                <a:latin typeface="Trebuchet MS" panose="020B0703020202090204" pitchFamily="34" charset="0"/>
              </a:rPr>
              <a:t>thickness</a:t>
            </a:r>
            <a:r>
              <a:rPr lang="it-IT" sz="1200" dirty="0">
                <a:latin typeface="Trebuchet MS" panose="020B0703020202090204" pitchFamily="34" charset="0"/>
              </a:rPr>
              <a:t> and </a:t>
            </a:r>
            <a:r>
              <a:rPr lang="it-IT" sz="1200" dirty="0" err="1">
                <a:latin typeface="Trebuchet MS" panose="020B0703020202090204" pitchFamily="34" charset="0"/>
              </a:rPr>
              <a:t>axial</a:t>
            </a:r>
            <a:r>
              <a:rPr lang="it-IT" sz="1200" dirty="0">
                <a:latin typeface="Trebuchet MS" panose="020B0703020202090204" pitchFamily="34" charset="0"/>
              </a:rPr>
              <a:t> </a:t>
            </a:r>
            <a:r>
              <a:rPr lang="it-IT" sz="1200" dirty="0" err="1">
                <a:latin typeface="Trebuchet MS" panose="020B0703020202090204" pitchFamily="34" charset="0"/>
              </a:rPr>
              <a:t>length</a:t>
            </a:r>
            <a:r>
              <a:rPr lang="it-IT" sz="1200" dirty="0">
                <a:latin typeface="Trebuchet MS" panose="020B0703020202090204" pitchFamily="34" charset="0"/>
              </a:rPr>
              <a:t>. </a:t>
            </a:r>
            <a:r>
              <a:rPr lang="it-IT" sz="1200" i="1" dirty="0" err="1">
                <a:latin typeface="Trebuchet MS" panose="020B0703020202090204" pitchFamily="34" charset="0"/>
              </a:rPr>
              <a:t>Optom</a:t>
            </a:r>
            <a:r>
              <a:rPr lang="it-IT" sz="1200" i="1" dirty="0">
                <a:latin typeface="Trebuchet MS" panose="020B0703020202090204" pitchFamily="34" charset="0"/>
              </a:rPr>
              <a:t> Vis Sci </a:t>
            </a:r>
            <a:r>
              <a:rPr lang="it-IT" sz="1200" dirty="0">
                <a:latin typeface="Trebuchet MS" panose="020B0703020202090204" pitchFamily="34" charset="0"/>
              </a:rPr>
              <a:t>2016; 93: 1064–1071. </a:t>
            </a:r>
          </a:p>
          <a:p>
            <a:pPr algn="just"/>
            <a:endParaRPr lang="it-IT" dirty="0">
              <a:latin typeface="Trebuchet MS" panose="020B0703020202090204" pitchFamily="34" charset="0"/>
            </a:endParaRPr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03D71F9-4BED-6A4F-AE5C-ED466960E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ORTOCHERATOLOGIA</a:t>
            </a:r>
          </a:p>
        </p:txBody>
      </p:sp>
      <p:pic>
        <p:nvPicPr>
          <p:cNvPr id="2050" name="Picture 2" descr="Optometric Management - OPPORTUNITIES IN ORTHOKERATOLOGY">
            <a:extLst>
              <a:ext uri="{FF2B5EF4-FFF2-40B4-BE49-F238E27FC236}">
                <a16:creationId xmlns:a16="http://schemas.microsoft.com/office/drawing/2014/main" id="{5EF14C74-6018-0D45-8B30-F01445C4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876" y="29532"/>
            <a:ext cx="1651800" cy="156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92BD909-8201-2844-B09F-4F8272BF6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186" y="1709706"/>
            <a:ext cx="1965814" cy="16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6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2956ED3-2D90-3A40-A659-E919EF2E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5072211" cy="1280890"/>
          </a:xfrm>
        </p:spPr>
        <p:txBody>
          <a:bodyPr>
            <a:normAutofit/>
          </a:bodyPr>
          <a:lstStyle/>
          <a:p>
            <a:r>
              <a:rPr lang="it-IT" b="1" dirty="0"/>
              <a:t>ORTOCHERATOLOGIA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6F9418-5701-DD4C-B53E-2DCA1E100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14" y="2342683"/>
            <a:ext cx="5674184" cy="3777622"/>
          </a:xfrm>
        </p:spPr>
        <p:txBody>
          <a:bodyPr>
            <a:normAutofit/>
          </a:bodyPr>
          <a:lstStyle/>
          <a:p>
            <a:pPr algn="just"/>
            <a:r>
              <a:rPr lang="it-IT" sz="1600" dirty="0">
                <a:solidFill>
                  <a:srgbClr val="000000"/>
                </a:solidFill>
                <a:latin typeface="Trebuchet MS" panose="020B0703020202090204" pitchFamily="34" charset="0"/>
              </a:rPr>
              <a:t>L'effetto del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rallentamento</a:t>
            </a:r>
            <a:r>
              <a:rPr lang="it-IT" sz="1600" dirty="0">
                <a:solidFill>
                  <a:srgbClr val="000000"/>
                </a:solidFill>
                <a:latin typeface="Trebuchet MS" panose="020B0703020202090204" pitchFamily="34" charset="0"/>
              </a:rPr>
              <a:t> sull’incremento della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lunghezza assiale </a:t>
            </a:r>
            <a:r>
              <a:rPr lang="it-IT" sz="1600" dirty="0">
                <a:solidFill>
                  <a:srgbClr val="000000"/>
                </a:solidFill>
                <a:latin typeface="Trebuchet MS" panose="020B0703020202090204" pitchFamily="34" charset="0"/>
              </a:rPr>
              <a:t>varia dal </a:t>
            </a:r>
            <a:r>
              <a:rPr lang="it-IT" sz="1600" dirty="0">
                <a:solidFill>
                  <a:srgbClr val="0070C0"/>
                </a:solidFill>
                <a:latin typeface="Trebuchet MS" panose="020B0703020202090204" pitchFamily="34" charset="0"/>
              </a:rPr>
              <a:t>30% al 63%</a:t>
            </a:r>
          </a:p>
          <a:p>
            <a:pPr marL="0" indent="0" algn="just">
              <a:buNone/>
            </a:pPr>
            <a:r>
              <a:rPr lang="it-IT" sz="900" dirty="0" err="1"/>
              <a:t>Németh</a:t>
            </a:r>
            <a:r>
              <a:rPr lang="it-IT" sz="900" dirty="0"/>
              <a:t> </a:t>
            </a:r>
            <a:r>
              <a:rPr lang="it-IT" sz="900" dirty="0" err="1"/>
              <a:t>J</a:t>
            </a:r>
            <a:r>
              <a:rPr lang="it-IT" sz="900" dirty="0"/>
              <a:t>, </a:t>
            </a:r>
            <a:r>
              <a:rPr lang="it-IT" sz="900" dirty="0" err="1"/>
              <a:t>Tapasztó</a:t>
            </a:r>
            <a:r>
              <a:rPr lang="it-IT" sz="900" dirty="0"/>
              <a:t> B, et al. Update and </a:t>
            </a:r>
            <a:r>
              <a:rPr lang="it-IT" sz="900" dirty="0" err="1"/>
              <a:t>guidance</a:t>
            </a:r>
            <a:r>
              <a:rPr lang="it-IT" sz="900" dirty="0"/>
              <a:t> on management of </a:t>
            </a:r>
            <a:r>
              <a:rPr lang="it-IT" sz="900" dirty="0" err="1"/>
              <a:t>myopia</a:t>
            </a:r>
            <a:r>
              <a:rPr lang="it-IT" sz="900" dirty="0"/>
              <a:t>. </a:t>
            </a:r>
            <a:r>
              <a:rPr lang="it-IT" sz="900" dirty="0" err="1"/>
              <a:t>European</a:t>
            </a:r>
            <a:r>
              <a:rPr lang="it-IT" sz="900" dirty="0"/>
              <a:t> Society of </a:t>
            </a:r>
            <a:r>
              <a:rPr lang="it-IT" sz="900" dirty="0" err="1"/>
              <a:t>Ophthalmology</a:t>
            </a:r>
            <a:r>
              <a:rPr lang="it-IT" sz="900" dirty="0"/>
              <a:t> in </a:t>
            </a:r>
            <a:r>
              <a:rPr lang="it-IT" sz="900" dirty="0" err="1"/>
              <a:t>cooperation</a:t>
            </a:r>
            <a:r>
              <a:rPr lang="it-IT" sz="900" dirty="0"/>
              <a:t> with International </a:t>
            </a:r>
            <a:r>
              <a:rPr lang="it-IT" sz="900" dirty="0" err="1"/>
              <a:t>Myopia</a:t>
            </a:r>
            <a:r>
              <a:rPr lang="it-IT" sz="900" dirty="0"/>
              <a:t> </a:t>
            </a:r>
            <a:r>
              <a:rPr lang="it-IT" sz="900" dirty="0" err="1"/>
              <a:t>Institute</a:t>
            </a:r>
            <a:r>
              <a:rPr lang="it-IT" sz="900" dirty="0"/>
              <a:t>. </a:t>
            </a:r>
            <a:r>
              <a:rPr lang="it-IT" sz="900" dirty="0" err="1"/>
              <a:t>Eur</a:t>
            </a:r>
            <a:r>
              <a:rPr lang="it-IT" sz="900" dirty="0"/>
              <a:t> </a:t>
            </a:r>
            <a:r>
              <a:rPr lang="it-IT" sz="900" dirty="0" err="1"/>
              <a:t>J</a:t>
            </a:r>
            <a:r>
              <a:rPr lang="it-IT" sz="900" dirty="0"/>
              <a:t> </a:t>
            </a:r>
            <a:r>
              <a:rPr lang="it-IT" sz="900" dirty="0" err="1"/>
              <a:t>Ophthalmol</a:t>
            </a:r>
            <a:r>
              <a:rPr lang="it-IT" sz="900" dirty="0"/>
              <a:t>. 2021 May;31(3):853-883. </a:t>
            </a:r>
            <a:r>
              <a:rPr lang="it-IT" sz="900" dirty="0" err="1"/>
              <a:t>doi</a:t>
            </a:r>
            <a:r>
              <a:rPr lang="it-IT" sz="900" dirty="0"/>
              <a:t>: 10.1177/1120672121998960. </a:t>
            </a:r>
            <a:r>
              <a:rPr lang="it-IT" sz="900" dirty="0" err="1"/>
              <a:t>Epub</a:t>
            </a:r>
            <a:r>
              <a:rPr lang="it-IT" sz="900" dirty="0"/>
              <a:t> 2021 Mar 5. PMID: 33673740; PMCID: PMC8369912.</a:t>
            </a:r>
            <a:endParaRPr lang="it-IT" sz="900" dirty="0">
              <a:solidFill>
                <a:srgbClr val="000000"/>
              </a:solidFill>
              <a:latin typeface="Trebuchet MS" panose="020B0703020202090204" pitchFamily="34" charset="0"/>
            </a:endParaRPr>
          </a:p>
          <a:p>
            <a:pPr algn="just"/>
            <a:endParaRPr lang="it-IT" sz="1600" dirty="0">
              <a:solidFill>
                <a:srgbClr val="000000"/>
              </a:solidFill>
              <a:latin typeface="Trebuchet MS" panose="020B0703020202090204" pitchFamily="34" charset="0"/>
            </a:endParaRPr>
          </a:p>
          <a:p>
            <a:pPr algn="just"/>
            <a:r>
              <a:rPr lang="it-IT" sz="1600" dirty="0">
                <a:solidFill>
                  <a:srgbClr val="000000"/>
                </a:solidFill>
                <a:latin typeface="Trebuchet MS" panose="020B0703020202090204" pitchFamily="34" charset="0"/>
              </a:rPr>
              <a:t>I risultati hanno dimostrato un significativo rallentamento della lunghezza assiale con una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differenza di 0,27 mm durante 2 anni rispetto al controllo</a:t>
            </a:r>
          </a:p>
          <a:p>
            <a:pPr marL="0" indent="0" algn="just">
              <a:buNone/>
            </a:pPr>
            <a:endParaRPr lang="it-IT" sz="1600" dirty="0">
              <a:solidFill>
                <a:srgbClr val="000000"/>
              </a:solidFill>
              <a:latin typeface="Trebuchet MS" panose="020B0703020202090204" pitchFamily="34" charset="0"/>
            </a:endParaRPr>
          </a:p>
        </p:txBody>
      </p:sp>
      <p:pic>
        <p:nvPicPr>
          <p:cNvPr id="10" name="Immagine 9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3BE14B1-FE95-9F42-9438-7E3EAEEA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315" y="4300236"/>
            <a:ext cx="5023944" cy="2537089"/>
          </a:xfrm>
          <a:prstGeom prst="rect">
            <a:avLst/>
          </a:prstGeom>
        </p:spPr>
      </p:pic>
      <p:pic>
        <p:nvPicPr>
          <p:cNvPr id="6" name="Immagine 5" descr="Immagine che contiene testo, interni, screenshot&#10;&#10;Descrizione generata automaticamente">
            <a:extLst>
              <a:ext uri="{FF2B5EF4-FFF2-40B4-BE49-F238E27FC236}">
                <a16:creationId xmlns:a16="http://schemas.microsoft.com/office/drawing/2014/main" id="{D3B2D674-E1BC-9941-AD47-43720681F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884" y="0"/>
            <a:ext cx="5072211" cy="2066925"/>
          </a:xfrm>
          <a:prstGeom prst="rect">
            <a:avLst/>
          </a:prstGeom>
        </p:spPr>
      </p:pic>
      <p:pic>
        <p:nvPicPr>
          <p:cNvPr id="8" name="Immagine 7" descr="Immagine che contiene testo, quotidiano, documento&#10;&#10;Descrizione generata automaticamente">
            <a:extLst>
              <a:ext uri="{FF2B5EF4-FFF2-40B4-BE49-F238E27FC236}">
                <a16:creationId xmlns:a16="http://schemas.microsoft.com/office/drawing/2014/main" id="{C7E1DC13-00BE-8F47-B2BF-6115299EE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315" y="2370078"/>
            <a:ext cx="5727481" cy="195247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D3D7942-E725-4E44-BFD1-589217050C4D}"/>
              </a:ext>
            </a:extLst>
          </p:cNvPr>
          <p:cNvSpPr/>
          <p:nvPr/>
        </p:nvSpPr>
        <p:spPr>
          <a:xfrm>
            <a:off x="6611008" y="2365896"/>
            <a:ext cx="3897036" cy="169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536613E0-CAAD-C541-9686-3E228262E0DC}"/>
              </a:ext>
            </a:extLst>
          </p:cNvPr>
          <p:cNvSpPr/>
          <p:nvPr/>
        </p:nvSpPr>
        <p:spPr>
          <a:xfrm>
            <a:off x="8607971" y="2778192"/>
            <a:ext cx="504497" cy="169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8B57BEDD-E421-7943-BAB6-57EA085DB9F2}"/>
              </a:ext>
            </a:extLst>
          </p:cNvPr>
          <p:cNvSpPr/>
          <p:nvPr/>
        </p:nvSpPr>
        <p:spPr>
          <a:xfrm>
            <a:off x="6716852" y="2785347"/>
            <a:ext cx="194440" cy="169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68A17726-7B6D-C447-8A94-D1062DED5508}"/>
              </a:ext>
            </a:extLst>
          </p:cNvPr>
          <p:cNvSpPr/>
          <p:nvPr/>
        </p:nvSpPr>
        <p:spPr>
          <a:xfrm>
            <a:off x="7657862" y="2947743"/>
            <a:ext cx="1162870" cy="169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751D4750-2999-4541-9090-5F1206EB7898}"/>
              </a:ext>
            </a:extLst>
          </p:cNvPr>
          <p:cNvSpPr/>
          <p:nvPr/>
        </p:nvSpPr>
        <p:spPr>
          <a:xfrm>
            <a:off x="10655191" y="3253742"/>
            <a:ext cx="1281605" cy="1628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876D4953-60A4-1544-9289-76E8F40C71CE}"/>
              </a:ext>
            </a:extLst>
          </p:cNvPr>
          <p:cNvSpPr/>
          <p:nvPr/>
        </p:nvSpPr>
        <p:spPr>
          <a:xfrm>
            <a:off x="6209315" y="3384629"/>
            <a:ext cx="401693" cy="169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93F3310-8ED4-4745-B425-B2EA42248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315" y="2034615"/>
            <a:ext cx="5791899" cy="3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53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D2808E-CD5B-654F-9789-F737CEDE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716" y="4235669"/>
            <a:ext cx="8915400" cy="872358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</a:rPr>
              <a:t>Effetto inibitorio a 2 anni sull'allungamento assiale </a:t>
            </a:r>
            <a:r>
              <a:rPr lang="it-IT" dirty="0"/>
              <a:t>compreso </a:t>
            </a:r>
            <a:r>
              <a:rPr lang="it-IT" b="1" dirty="0">
                <a:solidFill>
                  <a:srgbClr val="0070C0"/>
                </a:solidFill>
              </a:rPr>
              <a:t>tra il 32% e il 63%, </a:t>
            </a:r>
            <a:r>
              <a:rPr lang="it-IT" dirty="0"/>
              <a:t>rispetto agli occhiali a visione singola e alle lenti a contatto!!!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03A2C9F-377D-464F-BDC8-41D864D08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609" y="547384"/>
            <a:ext cx="7284349" cy="288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89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263D7D-EF8A-E646-9B9D-1ABE78100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639" y="3571506"/>
            <a:ext cx="5181600" cy="1881628"/>
          </a:xfrm>
        </p:spPr>
        <p:txBody>
          <a:bodyPr>
            <a:noAutofit/>
          </a:bodyPr>
          <a:lstStyle/>
          <a:p>
            <a:r>
              <a:rPr lang="it-IT" sz="2400" dirty="0">
                <a:latin typeface="Trebuchet MS" panose="020B0703020202090204" pitchFamily="34" charset="0"/>
              </a:rPr>
              <a:t>Opzione sicura </a:t>
            </a:r>
          </a:p>
          <a:p>
            <a:endParaRPr lang="it-IT" sz="2400" dirty="0">
              <a:latin typeface="Trebuchet MS" panose="020B0703020202090204" pitchFamily="34" charset="0"/>
            </a:endParaRPr>
          </a:p>
          <a:p>
            <a:r>
              <a:rPr lang="it-IT" sz="2400" dirty="0">
                <a:latin typeface="Trebuchet MS" panose="020B0703020202090204" pitchFamily="34" charset="0"/>
              </a:rPr>
              <a:t>Rischio di cheratite microbica simile ad altre modalità notturne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0B490B3-621B-DD40-AC3C-D5C806CB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ORTOCHERATOLOGIA – SICUREZZA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49892C7-19F0-7146-95E6-6CC9FFD9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90" y="1535825"/>
            <a:ext cx="6245498" cy="1426984"/>
          </a:xfrm>
          <a:prstGeom prst="rect">
            <a:avLst/>
          </a:prstGeom>
        </p:spPr>
      </p:pic>
      <p:pic>
        <p:nvPicPr>
          <p:cNvPr id="10" name="Immagine 9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7CDBF673-7FE2-394E-AF06-5B4959151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010" y="2593633"/>
            <a:ext cx="4240650" cy="408236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4A7A698-E50F-834D-9B41-69392AB97E87}"/>
              </a:ext>
            </a:extLst>
          </p:cNvPr>
          <p:cNvSpPr/>
          <p:nvPr/>
        </p:nvSpPr>
        <p:spPr>
          <a:xfrm>
            <a:off x="6812010" y="5749159"/>
            <a:ext cx="4240650" cy="977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0B31E90-DE5B-F74A-ACA9-5866BFFD2A6A}"/>
              </a:ext>
            </a:extLst>
          </p:cNvPr>
          <p:cNvSpPr/>
          <p:nvPr/>
        </p:nvSpPr>
        <p:spPr>
          <a:xfrm>
            <a:off x="7480366" y="4962620"/>
            <a:ext cx="3124572" cy="153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91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8BDF2D-3D21-A54B-9A69-D6A7ABC9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38876" cy="1280890"/>
          </a:xfrm>
        </p:spPr>
        <p:txBody>
          <a:bodyPr>
            <a:normAutofit/>
          </a:bodyPr>
          <a:lstStyle/>
          <a:p>
            <a:r>
              <a:rPr lang="it-IT" sz="3200" b="1" dirty="0"/>
              <a:t>EFFETTO REBOUND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EAB8717-511B-E444-8047-DFFF7016B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16" y="2232349"/>
            <a:ext cx="5949013" cy="3777622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23B891-4713-AE41-A001-228951768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929" y="2049700"/>
            <a:ext cx="5841947" cy="3635261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08A3457-9A3A-0E4A-A1A5-4AF3578A9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263" y="263631"/>
            <a:ext cx="5451627" cy="173089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DF7AC58-C592-9141-A7DF-49E5AE132D04}"/>
              </a:ext>
            </a:extLst>
          </p:cNvPr>
          <p:cNvSpPr/>
          <p:nvPr/>
        </p:nvSpPr>
        <p:spPr>
          <a:xfrm>
            <a:off x="6421820" y="2427890"/>
            <a:ext cx="5495263" cy="4414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0EEFD01-4AB1-464A-94C8-1D7B708ABE1F}"/>
              </a:ext>
            </a:extLst>
          </p:cNvPr>
          <p:cNvSpPr/>
          <p:nvPr/>
        </p:nvSpPr>
        <p:spPr>
          <a:xfrm>
            <a:off x="8818179" y="3186877"/>
            <a:ext cx="3247697" cy="1554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5DC892D-7128-7A4C-B35B-F655BE872059}"/>
              </a:ext>
            </a:extLst>
          </p:cNvPr>
          <p:cNvSpPr/>
          <p:nvPr/>
        </p:nvSpPr>
        <p:spPr>
          <a:xfrm>
            <a:off x="6421820" y="3351293"/>
            <a:ext cx="5644056" cy="164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23C4503-BBBD-1F4B-A84F-25EEDDBDAF34}"/>
              </a:ext>
            </a:extLst>
          </p:cNvPr>
          <p:cNvSpPr/>
          <p:nvPr/>
        </p:nvSpPr>
        <p:spPr>
          <a:xfrm>
            <a:off x="6421820" y="3515711"/>
            <a:ext cx="1839311" cy="164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F1B8503-7512-E544-8E58-72F209C166CC}"/>
              </a:ext>
            </a:extLst>
          </p:cNvPr>
          <p:cNvSpPr/>
          <p:nvPr/>
        </p:nvSpPr>
        <p:spPr>
          <a:xfrm>
            <a:off x="6779172" y="4121160"/>
            <a:ext cx="5137911" cy="164418"/>
          </a:xfrm>
          <a:prstGeom prst="rect">
            <a:avLst/>
          </a:prstGeom>
          <a:noFill/>
          <a:ln w="38100">
            <a:solidFill>
              <a:srgbClr val="009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228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E3B0B3-0CF6-C04E-B80F-BD95ADC62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223" y="2689174"/>
            <a:ext cx="3229249" cy="21312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/>
              <a:t>- ATROPINA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/>
              <a:t>- CICLOPENTOLATO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/>
              <a:t>- PIRENZEPINA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3D8D38-97A9-184A-902F-B2C609EA5057}"/>
              </a:ext>
            </a:extLst>
          </p:cNvPr>
          <p:cNvSpPr txBox="1"/>
          <p:nvPr/>
        </p:nvSpPr>
        <p:spPr>
          <a:xfrm>
            <a:off x="2564523" y="1055529"/>
            <a:ext cx="75986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Cochrane review: </a:t>
            </a:r>
            <a:r>
              <a:rPr lang="en-US" sz="2000" b="1" dirty="0">
                <a:solidFill>
                  <a:srgbClr val="0070C0"/>
                </a:solidFill>
              </a:rPr>
              <a:t>I </a:t>
            </a:r>
            <a:r>
              <a:rPr lang="en-US" sz="2000" b="1" dirty="0" err="1">
                <a:solidFill>
                  <a:srgbClr val="0070C0"/>
                </a:solidFill>
              </a:rPr>
              <a:t>farmaci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topici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antimuscarinici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sono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efficaci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nel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rallentare</a:t>
            </a:r>
            <a:r>
              <a:rPr lang="en-US" sz="2000" b="1" dirty="0">
                <a:solidFill>
                  <a:srgbClr val="0070C0"/>
                </a:solidFill>
              </a:rPr>
              <a:t> la </a:t>
            </a:r>
            <a:r>
              <a:rPr lang="en-US" sz="2000" b="1" dirty="0" err="1">
                <a:solidFill>
                  <a:srgbClr val="0070C0"/>
                </a:solidFill>
              </a:rPr>
              <a:t>progressione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della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miopia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nei</a:t>
            </a:r>
            <a:r>
              <a:rPr lang="en-US" sz="2000" b="1" dirty="0">
                <a:solidFill>
                  <a:srgbClr val="0070C0"/>
                </a:solidFill>
              </a:rPr>
              <a:t> bambini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C21E81-D466-0247-B58D-F557E61A0529}"/>
              </a:ext>
            </a:extLst>
          </p:cNvPr>
          <p:cNvSpPr txBox="1"/>
          <p:nvPr/>
        </p:nvSpPr>
        <p:spPr>
          <a:xfrm>
            <a:off x="1706880" y="5587027"/>
            <a:ext cx="87782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Atropina</a:t>
            </a:r>
            <a:r>
              <a:rPr lang="en-US" sz="2000" dirty="0"/>
              <a:t> ha </a:t>
            </a:r>
            <a:r>
              <a:rPr lang="en-US" sz="2000" dirty="0" err="1"/>
              <a:t>efficacia</a:t>
            </a:r>
            <a:r>
              <a:rPr lang="en-US" sz="2000" dirty="0"/>
              <a:t> doppia del </a:t>
            </a:r>
            <a:r>
              <a:rPr lang="en-US" sz="2000" dirty="0" err="1"/>
              <a:t>Ciclopentolato</a:t>
            </a:r>
            <a:r>
              <a:rPr lang="en-US" sz="2000" dirty="0"/>
              <a:t> e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Pirenzepina</a:t>
            </a:r>
            <a:r>
              <a:rPr lang="en-US" sz="2000" dirty="0"/>
              <a:t> </a:t>
            </a:r>
            <a:r>
              <a:rPr lang="en-US" sz="2000" dirty="0" err="1"/>
              <a:t>nel</a:t>
            </a:r>
            <a:r>
              <a:rPr lang="en-US" sz="2000" dirty="0"/>
              <a:t> “</a:t>
            </a:r>
            <a:r>
              <a:rPr lang="en-US" sz="2000" dirty="0" err="1"/>
              <a:t>frenare</a:t>
            </a:r>
            <a:r>
              <a:rPr lang="en-US" sz="2000" dirty="0"/>
              <a:t>” </a:t>
            </a:r>
            <a:r>
              <a:rPr lang="en-US" sz="2000" dirty="0" err="1"/>
              <a:t>l’evoluzione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miopia</a:t>
            </a:r>
            <a:r>
              <a:rPr lang="en-US" sz="2000" dirty="0"/>
              <a:t>.</a:t>
            </a:r>
            <a:r>
              <a:rPr lang="en-US" dirty="0"/>
              <a:t> </a:t>
            </a:r>
            <a:r>
              <a:rPr lang="en-US" sz="1400" i="1" dirty="0" err="1"/>
              <a:t>Walline</a:t>
            </a:r>
            <a:r>
              <a:rPr lang="en-US" sz="1400" i="1" dirty="0"/>
              <a:t> JJ et al 2020</a:t>
            </a:r>
            <a:endParaRPr lang="en-US" sz="1400" dirty="0"/>
          </a:p>
          <a:p>
            <a:endParaRPr lang="it-IT" dirty="0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84BEF6-9E34-F94F-A814-9BB671A9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569" y="2432010"/>
            <a:ext cx="6882766" cy="2872132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9D80F918-25FE-3044-81EA-A2E224086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8085"/>
            <a:ext cx="11887199" cy="1280890"/>
          </a:xfrm>
        </p:spPr>
        <p:txBody>
          <a:bodyPr>
            <a:normAutofit/>
          </a:bodyPr>
          <a:lstStyle/>
          <a:p>
            <a:r>
              <a:rPr lang="it-IT" sz="3200" b="1" dirty="0"/>
              <a:t>CONTROLLO DELLA MIOPIA - STRATEGIE FARMACOLOGICHE</a:t>
            </a:r>
          </a:p>
        </p:txBody>
      </p:sp>
    </p:spTree>
    <p:extLst>
      <p:ext uri="{BB962C8B-B14F-4D97-AF65-F5344CB8AC3E}">
        <p14:creationId xmlns:p14="http://schemas.microsoft.com/office/powerpoint/2010/main" val="205833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5A6D9-0A32-564A-9F68-3C62502C7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it-IT" b="1" dirty="0"/>
              <a:t>ATROPINA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58944A-1144-7648-AEBA-23CA23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076" y="1723697"/>
            <a:ext cx="7409793" cy="4510193"/>
          </a:xfrm>
        </p:spPr>
        <p:txBody>
          <a:bodyPr>
            <a:normAutofit fontScale="62500" lnSpcReduction="20000"/>
          </a:bodyPr>
          <a:lstStyle/>
          <a:p>
            <a:r>
              <a:rPr lang="it-IT" sz="2600" dirty="0">
                <a:latin typeface="Trebuchet MS" panose="020B0703020202090204" pitchFamily="34" charset="0"/>
              </a:rPr>
              <a:t>ANTAGONISTA NON SELETTIVO DEL RECETTORE MUSCARINICO</a:t>
            </a:r>
          </a:p>
          <a:p>
            <a:endParaRPr lang="it-IT" sz="2600" dirty="0">
              <a:latin typeface="Trebuchet MS" panose="020B0703020202090204" pitchFamily="34" charset="0"/>
            </a:endParaRPr>
          </a:p>
          <a:p>
            <a:r>
              <a:rPr lang="it-IT" sz="2600" dirty="0">
                <a:latin typeface="Trebuchet MS" panose="020B0703020202090204" pitchFamily="34" charset="0"/>
              </a:rPr>
              <a:t>MECCANISMO D’AZIONE (non perfettamente chiaro): </a:t>
            </a:r>
          </a:p>
          <a:p>
            <a:pPr marL="0" indent="0" algn="just">
              <a:buNone/>
            </a:pPr>
            <a:endParaRPr lang="it-IT" sz="2600" b="1" dirty="0">
              <a:latin typeface="Trebuchet MS" panose="020B0703020202090204" pitchFamily="34" charset="0"/>
            </a:endParaRPr>
          </a:p>
          <a:p>
            <a:pPr marL="0" indent="0" algn="just">
              <a:buNone/>
            </a:pPr>
            <a:r>
              <a:rPr lang="it-IT" sz="2600" b="1" dirty="0">
                <a:latin typeface="Trebuchet MS" panose="020B0703020202090204" pitchFamily="34" charset="0"/>
              </a:rPr>
              <a:t>Sembrerebbe esser coinvolta in una cascata neurochimica che inizia dalla retina</a:t>
            </a:r>
          </a:p>
          <a:p>
            <a:pPr marL="0" indent="0" algn="just">
              <a:buNone/>
            </a:pPr>
            <a:endParaRPr lang="it-IT" sz="2600" b="1" dirty="0">
              <a:latin typeface="Trebuchet MS" panose="020B0703020202090204" pitchFamily="34" charset="0"/>
            </a:endParaRPr>
          </a:p>
          <a:p>
            <a:pPr>
              <a:buFontTx/>
              <a:buChar char="-"/>
            </a:pPr>
            <a:r>
              <a:rPr lang="it-IT" sz="2600" dirty="0">
                <a:latin typeface="Trebuchet MS" panose="020B0703020202090204" pitchFamily="34" charset="0"/>
              </a:rPr>
              <a:t>Aumento del </a:t>
            </a:r>
            <a:r>
              <a:rPr lang="it-IT" sz="2600" b="1" dirty="0">
                <a:solidFill>
                  <a:srgbClr val="0070C0"/>
                </a:solidFill>
                <a:latin typeface="Trebuchet MS" panose="020B0703020202090204" pitchFamily="34" charset="0"/>
              </a:rPr>
              <a:t>rilascio di dopamina </a:t>
            </a:r>
            <a:r>
              <a:rPr lang="it-IT" sz="2600" dirty="0">
                <a:latin typeface="Trebuchet MS" panose="020B0703020202090204" pitchFamily="34" charset="0"/>
              </a:rPr>
              <a:t>da parte dell'RPE dopo l'iniezione di atropina sia in studi in vivo che in vitro</a:t>
            </a:r>
          </a:p>
          <a:p>
            <a:pPr marL="0" indent="0">
              <a:buNone/>
            </a:pPr>
            <a:r>
              <a:rPr lang="it-IT" sz="1700" dirty="0">
                <a:latin typeface="Trebuchet MS" panose="020B0703020202090204" pitchFamily="34" charset="0"/>
              </a:rPr>
              <a:t>Schwahn,H.N.;Kaymak,H.;Schaeffel,F.Effectsofatropineonrefractivedevelopment,dopaminerelease, and slow </a:t>
            </a:r>
            <a:r>
              <a:rPr lang="it-IT" sz="1700" dirty="0" err="1">
                <a:latin typeface="Trebuchet MS" panose="020B0703020202090204" pitchFamily="34" charset="0"/>
              </a:rPr>
              <a:t>retinal</a:t>
            </a:r>
            <a:r>
              <a:rPr lang="it-IT" sz="1700" dirty="0">
                <a:latin typeface="Trebuchet MS" panose="020B0703020202090204" pitchFamily="34" charset="0"/>
              </a:rPr>
              <a:t> </a:t>
            </a:r>
            <a:r>
              <a:rPr lang="it-IT" sz="1700" dirty="0" err="1">
                <a:latin typeface="Trebuchet MS" panose="020B0703020202090204" pitchFamily="34" charset="0"/>
              </a:rPr>
              <a:t>potentials</a:t>
            </a:r>
            <a:r>
              <a:rPr lang="it-IT" sz="1700" dirty="0">
                <a:latin typeface="Trebuchet MS" panose="020B0703020202090204" pitchFamily="34" charset="0"/>
              </a:rPr>
              <a:t> in the </a:t>
            </a:r>
            <a:r>
              <a:rPr lang="it-IT" sz="1700" dirty="0" err="1">
                <a:latin typeface="Trebuchet MS" panose="020B0703020202090204" pitchFamily="34" charset="0"/>
              </a:rPr>
              <a:t>chick</a:t>
            </a:r>
            <a:r>
              <a:rPr lang="it-IT" sz="1700" dirty="0">
                <a:latin typeface="Trebuchet MS" panose="020B0703020202090204" pitchFamily="34" charset="0"/>
              </a:rPr>
              <a:t>. </a:t>
            </a:r>
            <a:r>
              <a:rPr lang="it-IT" sz="1700" i="1" dirty="0">
                <a:latin typeface="Trebuchet MS" panose="020B0703020202090204" pitchFamily="34" charset="0"/>
              </a:rPr>
              <a:t>Vis. </a:t>
            </a:r>
            <a:r>
              <a:rPr lang="it-IT" sz="1700" i="1" dirty="0" err="1">
                <a:latin typeface="Trebuchet MS" panose="020B0703020202090204" pitchFamily="34" charset="0"/>
              </a:rPr>
              <a:t>Neurosci</a:t>
            </a:r>
            <a:r>
              <a:rPr lang="it-IT" sz="1700" i="1" dirty="0">
                <a:latin typeface="Trebuchet MS" panose="020B0703020202090204" pitchFamily="34" charset="0"/>
              </a:rPr>
              <a:t>. </a:t>
            </a:r>
            <a:r>
              <a:rPr lang="it-IT" sz="1700" b="1" dirty="0">
                <a:latin typeface="Trebuchet MS" panose="020B0703020202090204" pitchFamily="34" charset="0"/>
              </a:rPr>
              <a:t>2000</a:t>
            </a:r>
            <a:r>
              <a:rPr lang="it-IT" sz="1700" dirty="0">
                <a:latin typeface="Trebuchet MS" panose="020B0703020202090204" pitchFamily="34" charset="0"/>
              </a:rPr>
              <a:t>, </a:t>
            </a:r>
            <a:r>
              <a:rPr lang="it-IT" sz="1700" i="1" dirty="0">
                <a:latin typeface="Trebuchet MS" panose="020B0703020202090204" pitchFamily="34" charset="0"/>
              </a:rPr>
              <a:t>17</a:t>
            </a:r>
            <a:r>
              <a:rPr lang="it-IT" sz="1700" dirty="0">
                <a:latin typeface="Trebuchet MS" panose="020B0703020202090204" pitchFamily="34" charset="0"/>
              </a:rPr>
              <a:t>, 165–176   </a:t>
            </a:r>
          </a:p>
          <a:p>
            <a:pPr>
              <a:buFontTx/>
              <a:buChar char="-"/>
            </a:pPr>
            <a:endParaRPr lang="it-IT" sz="1100" dirty="0">
              <a:latin typeface="Trebuchet MS" panose="020B0703020202090204" pitchFamily="34" charset="0"/>
            </a:endParaRPr>
          </a:p>
          <a:p>
            <a:pPr>
              <a:buFontTx/>
              <a:buChar char="-"/>
            </a:pPr>
            <a:r>
              <a:rPr lang="it-IT" sz="2600" dirty="0">
                <a:latin typeface="Trebuchet MS" panose="020B0703020202090204" pitchFamily="34" charset="0"/>
              </a:rPr>
              <a:t>Stimolazione della </a:t>
            </a:r>
            <a:r>
              <a:rPr lang="it-IT" sz="2600" b="1" dirty="0">
                <a:solidFill>
                  <a:srgbClr val="0070C0"/>
                </a:solidFill>
                <a:latin typeface="Trebuchet MS" panose="020B0703020202090204" pitchFamily="34" charset="0"/>
              </a:rPr>
              <a:t>biosintesi di ECM da parte dei fibroblasti sclerali</a:t>
            </a:r>
            <a:r>
              <a:rPr lang="it-IT" sz="2600" dirty="0">
                <a:latin typeface="Trebuchet MS" panose="020B0703020202090204" pitchFamily="34" charset="0"/>
              </a:rPr>
              <a:t>, ispessendo il tessuto sclerale e riducendone l'elasticità e la tendenza all'allungamento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</a:p>
          <a:p>
            <a:pPr marL="0" indent="0">
              <a:buNone/>
            </a:pPr>
            <a:r>
              <a:rPr lang="it-IT" sz="1600" dirty="0">
                <a:latin typeface="Trebuchet MS" panose="020B0703020202090204" pitchFamily="34" charset="0"/>
              </a:rPr>
              <a:t>Cristaldi M, Olivieri M, </a:t>
            </a:r>
            <a:r>
              <a:rPr lang="it-IT" sz="1600" dirty="0" err="1">
                <a:latin typeface="Trebuchet MS" panose="020B0703020202090204" pitchFamily="34" charset="0"/>
              </a:rPr>
              <a:t>Pezzino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S</a:t>
            </a:r>
            <a:r>
              <a:rPr lang="it-IT" sz="1600" dirty="0">
                <a:latin typeface="Trebuchet MS" panose="020B0703020202090204" pitchFamily="34" charset="0"/>
              </a:rPr>
              <a:t>, et al. Atropine </a:t>
            </a:r>
            <a:r>
              <a:rPr lang="it-IT" sz="1600" dirty="0" err="1">
                <a:latin typeface="Trebuchet MS" panose="020B0703020202090204" pitchFamily="34" charset="0"/>
              </a:rPr>
              <a:t>differ</a:t>
            </a:r>
            <a:r>
              <a:rPr lang="it-IT" sz="1600" dirty="0">
                <a:latin typeface="Trebuchet MS" panose="020B0703020202090204" pitchFamily="34" charset="0"/>
              </a:rPr>
              <a:t>- </a:t>
            </a:r>
            <a:r>
              <a:rPr lang="it-IT" sz="1600" dirty="0" err="1">
                <a:latin typeface="Trebuchet MS" panose="020B0703020202090204" pitchFamily="34" charset="0"/>
              </a:rPr>
              <a:t>entially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modulates</a:t>
            </a:r>
            <a:r>
              <a:rPr lang="it-IT" sz="1600" dirty="0">
                <a:latin typeface="Trebuchet MS" panose="020B0703020202090204" pitchFamily="34" charset="0"/>
              </a:rPr>
              <a:t> ECM production by </a:t>
            </a:r>
            <a:r>
              <a:rPr lang="it-IT" sz="1600" dirty="0" err="1">
                <a:latin typeface="Trebuchet MS" panose="020B0703020202090204" pitchFamily="34" charset="0"/>
              </a:rPr>
              <a:t>ocular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fibroblasts</a:t>
            </a:r>
            <a:r>
              <a:rPr lang="it-IT" sz="1600" dirty="0">
                <a:latin typeface="Trebuchet MS" panose="020B0703020202090204" pitchFamily="34" charset="0"/>
              </a:rPr>
              <a:t>, and </a:t>
            </a:r>
            <a:r>
              <a:rPr lang="it-IT" sz="1600" dirty="0" err="1">
                <a:latin typeface="Trebuchet MS" panose="020B0703020202090204" pitchFamily="34" charset="0"/>
              </a:rPr>
              <a:t>its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ocular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surface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toxicity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is</a:t>
            </a:r>
            <a:r>
              <a:rPr lang="it-IT" sz="1600" dirty="0">
                <a:latin typeface="Trebuchet MS" panose="020B0703020202090204" pitchFamily="34" charset="0"/>
              </a:rPr>
              <a:t> </a:t>
            </a:r>
            <a:r>
              <a:rPr lang="it-IT" sz="1600" dirty="0" err="1">
                <a:latin typeface="Trebuchet MS" panose="020B0703020202090204" pitchFamily="34" charset="0"/>
              </a:rPr>
              <a:t>blunted</a:t>
            </a:r>
            <a:r>
              <a:rPr lang="it-IT" sz="1600" dirty="0">
                <a:latin typeface="Trebuchet MS" panose="020B0703020202090204" pitchFamily="34" charset="0"/>
              </a:rPr>
              <a:t> by </a:t>
            </a:r>
            <a:r>
              <a:rPr lang="it-IT" sz="1600" dirty="0" err="1">
                <a:latin typeface="Trebuchet MS" panose="020B0703020202090204" pitchFamily="34" charset="0"/>
              </a:rPr>
              <a:t>colostrum</a:t>
            </a:r>
            <a:r>
              <a:rPr lang="it-IT" sz="1600" dirty="0">
                <a:latin typeface="Trebuchet MS" panose="020B0703020202090204" pitchFamily="34" charset="0"/>
              </a:rPr>
              <a:t>. </a:t>
            </a:r>
            <a:r>
              <a:rPr lang="it-IT" sz="1600" i="1" dirty="0" err="1">
                <a:latin typeface="Trebuchet MS" panose="020B0703020202090204" pitchFamily="34" charset="0"/>
              </a:rPr>
              <a:t>Biomedicines</a:t>
            </a:r>
            <a:r>
              <a:rPr lang="it-IT" sz="1600" i="1" dirty="0">
                <a:latin typeface="Trebuchet MS" panose="020B0703020202090204" pitchFamily="34" charset="0"/>
              </a:rPr>
              <a:t> </a:t>
            </a:r>
            <a:r>
              <a:rPr lang="it-IT" sz="1600" dirty="0">
                <a:latin typeface="Trebuchet MS" panose="020B0703020202090204" pitchFamily="34" charset="0"/>
              </a:rPr>
              <a:t>2020; 8: 78. 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endParaRPr lang="it-IT" dirty="0"/>
          </a:p>
        </p:txBody>
      </p:sp>
      <p:pic>
        <p:nvPicPr>
          <p:cNvPr id="5122" name="Picture 2" descr="New Atropine Eye Drops May Slow Down The Progression of Nearsightedness -  People&amp;#39;s Choice Pharmacy">
            <a:extLst>
              <a:ext uri="{FF2B5EF4-FFF2-40B4-BE49-F238E27FC236}">
                <a16:creationId xmlns:a16="http://schemas.microsoft.com/office/drawing/2014/main" id="{28C9DFB4-B702-E740-B58F-1976C1928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r="14741" b="3"/>
          <a:stretch/>
        </p:blipFill>
        <p:spPr bwMode="auto">
          <a:xfrm>
            <a:off x="8800294" y="2715728"/>
            <a:ext cx="2704318" cy="351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tropine drug molecule. It is plant alkaloid. Structural chemical formula  on the dark blue background. Vector illustration:: tasmeemME.com">
            <a:extLst>
              <a:ext uri="{FF2B5EF4-FFF2-40B4-BE49-F238E27FC236}">
                <a16:creationId xmlns:a16="http://schemas.microsoft.com/office/drawing/2014/main" id="{5204593B-66F0-7949-9DBC-E4A4AC0B9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49501"/>
            <a:ext cx="2689224" cy="20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760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9D8F66-40DB-A640-AEAA-E7942B0E2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122" y="2007476"/>
            <a:ext cx="8915400" cy="377762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it-IT" b="1" dirty="0"/>
              <a:t>STUDIO ATOM 1 (Atropine in the Treatment of </a:t>
            </a:r>
            <a:r>
              <a:rPr lang="it-IT" b="1" dirty="0" err="1"/>
              <a:t>Childhood</a:t>
            </a:r>
            <a:r>
              <a:rPr lang="it-IT" b="1" dirty="0"/>
              <a:t> </a:t>
            </a:r>
            <a:r>
              <a:rPr lang="it-IT" b="1" dirty="0" err="1"/>
              <a:t>Myopia</a:t>
            </a:r>
            <a:r>
              <a:rPr lang="it-IT" b="1" dirty="0"/>
              <a:t> </a:t>
            </a:r>
            <a:r>
              <a:rPr lang="it-IT" b="1" dirty="0" err="1"/>
              <a:t>study</a:t>
            </a:r>
            <a:r>
              <a:rPr lang="it-IT" b="1" dirty="0"/>
              <a:t>)</a:t>
            </a:r>
          </a:p>
          <a:p>
            <a:pPr algn="just">
              <a:buFontTx/>
              <a:buChar char="-"/>
            </a:pPr>
            <a:r>
              <a:rPr lang="it-IT" dirty="0"/>
              <a:t>studio randomizzato, controllato con placebo, in doppia maschera</a:t>
            </a:r>
          </a:p>
          <a:p>
            <a:pPr algn="just">
              <a:buFontTx/>
              <a:buChar char="-"/>
            </a:pPr>
            <a:r>
              <a:rPr lang="it-IT" dirty="0"/>
              <a:t> 400 bambini asiatici di età compresa tra 6 e 12 anni con errore di rifrazione di SE tra -1,00 D e -6,00, randomizzati a ricevere atropina 1% o placebo prima di coricarsi</a:t>
            </a:r>
          </a:p>
          <a:p>
            <a:pPr algn="just">
              <a:buFontTx/>
              <a:buChar char="-"/>
            </a:pPr>
            <a:r>
              <a:rPr lang="it-IT" b="1" dirty="0"/>
              <a:t>Dopo</a:t>
            </a:r>
            <a:r>
              <a:rPr lang="it-IT" dirty="0"/>
              <a:t> un periodo di trattamento di </a:t>
            </a:r>
            <a:r>
              <a:rPr lang="it-IT" b="1" dirty="0"/>
              <a:t>2 anni</a:t>
            </a:r>
            <a:r>
              <a:rPr lang="it-IT" dirty="0"/>
              <a:t>, l'86,5% dei pazienti ha completato lo studio e il </a:t>
            </a:r>
            <a:r>
              <a:rPr lang="it-IT" b="1" dirty="0"/>
              <a:t>gruppo trattato con atropina ha mostrato una progressione della miopia significativamente più lenta</a:t>
            </a:r>
            <a:r>
              <a:rPr lang="it-IT" dirty="0"/>
              <a:t>: la </a:t>
            </a:r>
            <a:r>
              <a:rPr lang="it-IT" dirty="0">
                <a:solidFill>
                  <a:srgbClr val="0070C0"/>
                </a:solidFill>
              </a:rPr>
              <a:t>progressione della miopia media e l'allungamento assiale negli occhi trattati erano rispettivamente di </a:t>
            </a:r>
            <a:r>
              <a:rPr lang="it-IT" b="1" u="sng" dirty="0">
                <a:solidFill>
                  <a:srgbClr val="009051"/>
                </a:solidFill>
              </a:rPr>
              <a:t>0,28 D e 0,02 mm, rispetto a 1,20 D e 0,38 mm </a:t>
            </a:r>
            <a:r>
              <a:rPr lang="it-IT" dirty="0">
                <a:solidFill>
                  <a:srgbClr val="0070C0"/>
                </a:solidFill>
              </a:rPr>
              <a:t>negli occhi di controllo.</a:t>
            </a:r>
          </a:p>
          <a:p>
            <a:pPr algn="just">
              <a:buFontTx/>
              <a:buChar char="-"/>
            </a:pPr>
            <a:r>
              <a:rPr lang="it-IT" b="1" dirty="0"/>
              <a:t>Nel 2009 </a:t>
            </a:r>
            <a:r>
              <a:rPr lang="it-IT" b="1" dirty="0" err="1"/>
              <a:t>Tong</a:t>
            </a:r>
            <a:r>
              <a:rPr lang="it-IT" b="1" dirty="0"/>
              <a:t> et al. ha analizzato la progressione della miopia nella stessa popolazione di ATOM 1 dopo un periodo di </a:t>
            </a:r>
            <a:r>
              <a:rPr lang="it-IT" b="1" dirty="0" err="1"/>
              <a:t>washout</a:t>
            </a:r>
            <a:r>
              <a:rPr lang="it-IT" b="1" dirty="0"/>
              <a:t> di 1 anno</a:t>
            </a:r>
            <a:r>
              <a:rPr lang="it-IT" dirty="0"/>
              <a:t>: </a:t>
            </a:r>
            <a:r>
              <a:rPr lang="it-IT" b="1" dirty="0">
                <a:solidFill>
                  <a:srgbClr val="0070C0"/>
                </a:solidFill>
              </a:rPr>
              <a:t>durante il periodo di </a:t>
            </a:r>
            <a:r>
              <a:rPr lang="it-IT" b="1" dirty="0" err="1">
                <a:solidFill>
                  <a:srgbClr val="0070C0"/>
                </a:solidFill>
              </a:rPr>
              <a:t>washout</a:t>
            </a:r>
            <a:r>
              <a:rPr lang="it-IT" b="1" dirty="0">
                <a:solidFill>
                  <a:srgbClr val="0070C0"/>
                </a:solidFill>
              </a:rPr>
              <a:t> si è verificato un tasso significativamente più elevato di progressione della miopia nel gruppo trattato con atropina</a:t>
            </a:r>
            <a:r>
              <a:rPr lang="it-IT" dirty="0"/>
              <a:t> (-1,14 ± 0,80 D) </a:t>
            </a:r>
            <a:r>
              <a:rPr lang="it-IT" b="1" dirty="0">
                <a:solidFill>
                  <a:srgbClr val="0070C0"/>
                </a:solidFill>
              </a:rPr>
              <a:t>rispetto al gruppo placebo </a:t>
            </a:r>
            <a:r>
              <a:rPr lang="it-IT" dirty="0"/>
              <a:t>(-0,38 ± 0,39 D, </a:t>
            </a:r>
            <a:r>
              <a:rPr lang="it-IT" dirty="0" err="1"/>
              <a:t>p</a:t>
            </a:r>
            <a:r>
              <a:rPr lang="it-IT" dirty="0"/>
              <a:t> &lt;0,0001). L'allungamento assiale in questo terzo anno senza trattamento è stato rispettivamente di 0,31 vs 0,14 mm negli occhi precedentemente trattati e in quello di controllo</a:t>
            </a:r>
          </a:p>
          <a:p>
            <a:pPr>
              <a:buFontTx/>
              <a:buChar char="-"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9B2E0E4-AE3D-E640-9197-E6B81A88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ATROPINA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A04612-98DF-0742-8831-88F395986040}"/>
              </a:ext>
            </a:extLst>
          </p:cNvPr>
          <p:cNvSpPr txBox="1"/>
          <p:nvPr/>
        </p:nvSpPr>
        <p:spPr>
          <a:xfrm>
            <a:off x="1376855" y="6148552"/>
            <a:ext cx="10321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Chua</a:t>
            </a:r>
            <a:r>
              <a:rPr lang="it-IT" sz="1000" dirty="0"/>
              <a:t> WH, </a:t>
            </a:r>
            <a:r>
              <a:rPr lang="it-IT" sz="1000" dirty="0" err="1"/>
              <a:t>Balakrishnan</a:t>
            </a:r>
            <a:r>
              <a:rPr lang="it-IT" sz="1000" dirty="0"/>
              <a:t> V, Chan YH et al. Atropine for the treatment of </a:t>
            </a:r>
            <a:r>
              <a:rPr lang="it-IT" sz="1000" dirty="0" err="1"/>
              <a:t>childhood</a:t>
            </a:r>
            <a:r>
              <a:rPr lang="it-IT" sz="1000" dirty="0"/>
              <a:t> </a:t>
            </a:r>
            <a:r>
              <a:rPr lang="it-IT" sz="1000" dirty="0" err="1"/>
              <a:t>myopia</a:t>
            </a:r>
            <a:r>
              <a:rPr lang="it-IT" sz="1000" dirty="0"/>
              <a:t>. </a:t>
            </a:r>
            <a:r>
              <a:rPr lang="it-IT" sz="1000" dirty="0" err="1"/>
              <a:t>Ophthalmology</a:t>
            </a:r>
            <a:r>
              <a:rPr lang="it-IT" sz="1000" dirty="0"/>
              <a:t> 2006; 113: 2285–2291. </a:t>
            </a:r>
          </a:p>
          <a:p>
            <a:r>
              <a:rPr lang="it-IT" sz="1000" dirty="0" err="1"/>
              <a:t>Tong</a:t>
            </a:r>
            <a:r>
              <a:rPr lang="it-IT" sz="1000" dirty="0"/>
              <a:t> L, Huang XL, </a:t>
            </a:r>
            <a:r>
              <a:rPr lang="it-IT" sz="1000" dirty="0" err="1"/>
              <a:t>Koh</a:t>
            </a:r>
            <a:r>
              <a:rPr lang="it-IT" sz="1000" dirty="0"/>
              <a:t> AL et al. Atropine for the </a:t>
            </a:r>
            <a:r>
              <a:rPr lang="it-IT" sz="1000" dirty="0" err="1"/>
              <a:t>treat</a:t>
            </a:r>
            <a:r>
              <a:rPr lang="it-IT" sz="1000" dirty="0"/>
              <a:t>- </a:t>
            </a:r>
            <a:r>
              <a:rPr lang="it-IT" sz="1000" dirty="0" err="1"/>
              <a:t>ment</a:t>
            </a:r>
            <a:r>
              <a:rPr lang="it-IT" sz="1000" dirty="0"/>
              <a:t> of </a:t>
            </a:r>
            <a:r>
              <a:rPr lang="it-IT" sz="1000" dirty="0" err="1"/>
              <a:t>childhood</a:t>
            </a:r>
            <a:r>
              <a:rPr lang="it-IT" sz="1000" dirty="0"/>
              <a:t> </a:t>
            </a:r>
            <a:r>
              <a:rPr lang="it-IT" sz="1000" dirty="0" err="1"/>
              <a:t>myopia</a:t>
            </a:r>
            <a:r>
              <a:rPr lang="it-IT" sz="1000" dirty="0"/>
              <a:t>: </a:t>
            </a:r>
            <a:r>
              <a:rPr lang="it-IT" sz="1000" dirty="0" err="1"/>
              <a:t>effect</a:t>
            </a:r>
            <a:r>
              <a:rPr lang="it-IT" sz="1000" dirty="0"/>
              <a:t> on </a:t>
            </a:r>
            <a:r>
              <a:rPr lang="it-IT" sz="1000" dirty="0" err="1"/>
              <a:t>myopia</a:t>
            </a:r>
            <a:r>
              <a:rPr lang="it-IT" sz="1000" dirty="0"/>
              <a:t> </a:t>
            </a:r>
            <a:r>
              <a:rPr lang="it-IT" sz="1000" dirty="0" err="1"/>
              <a:t>progression</a:t>
            </a:r>
            <a:r>
              <a:rPr lang="it-IT" sz="1000" dirty="0"/>
              <a:t> </a:t>
            </a:r>
            <a:r>
              <a:rPr lang="it-IT" sz="1000" dirty="0" err="1"/>
              <a:t>after</a:t>
            </a:r>
            <a:r>
              <a:rPr lang="it-IT" sz="1000" dirty="0"/>
              <a:t> </a:t>
            </a:r>
            <a:r>
              <a:rPr lang="it-IT" sz="1000" dirty="0" err="1"/>
              <a:t>cessation</a:t>
            </a:r>
            <a:r>
              <a:rPr lang="it-IT" sz="1000" dirty="0"/>
              <a:t> of atropine. </a:t>
            </a:r>
            <a:r>
              <a:rPr lang="it-IT" sz="1000" dirty="0" err="1"/>
              <a:t>Ophthalmology</a:t>
            </a:r>
            <a:r>
              <a:rPr lang="it-IT" sz="1000" dirty="0"/>
              <a:t> 2009 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84B61DD-15A4-104F-A998-91159DD92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558" y="127438"/>
            <a:ext cx="6728724" cy="18288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1A71A9E-82ED-6641-B6AD-DCA28A0CAF36}"/>
              </a:ext>
            </a:extLst>
          </p:cNvPr>
          <p:cNvSpPr/>
          <p:nvPr/>
        </p:nvSpPr>
        <p:spPr>
          <a:xfrm>
            <a:off x="3731172" y="4960883"/>
            <a:ext cx="861848" cy="3258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F90C88-D4E1-7B43-A338-3B5DFDD35BB9}"/>
              </a:ext>
            </a:extLst>
          </p:cNvPr>
          <p:cNvSpPr/>
          <p:nvPr/>
        </p:nvSpPr>
        <p:spPr>
          <a:xfrm flipV="1">
            <a:off x="2412123" y="5376041"/>
            <a:ext cx="1508235" cy="3258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248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9D8F66-40DB-A640-AEAA-E7942B0E2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912" y="2539680"/>
            <a:ext cx="3814419" cy="3164808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/>
              <a:t>STUDIO ATOM 2</a:t>
            </a:r>
          </a:p>
          <a:p>
            <a:pPr algn="just"/>
            <a:endParaRPr lang="it-IT" dirty="0"/>
          </a:p>
          <a:p>
            <a:pPr algn="just">
              <a:buFontTx/>
              <a:buChar char="-"/>
            </a:pPr>
            <a:r>
              <a:rPr lang="it-IT" dirty="0"/>
              <a:t>PROGRESSIONE MEDIA DELLA MIOPIA: 0,30, 0,38 e 0,49 D rispettivamente nei gruppi 0,5%, 0,1% e 0,01%</a:t>
            </a:r>
          </a:p>
          <a:p>
            <a:pPr algn="just">
              <a:buFontTx/>
              <a:buChar char="-"/>
            </a:pPr>
            <a:endParaRPr lang="it-IT" dirty="0"/>
          </a:p>
          <a:p>
            <a:pPr algn="just">
              <a:buFontTx/>
              <a:buChar char="-"/>
            </a:pPr>
            <a:r>
              <a:rPr lang="it-IT" dirty="0"/>
              <a:t>PROGRESSIONE AL: 0.27, 0.28 e 0.41 mm nei gruppi 0,5%, 0,1% e 0,01%, rispettivamente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marL="0" indent="0" algn="just">
              <a:buNone/>
            </a:pPr>
            <a:endParaRPr lang="it-IT" dirty="0"/>
          </a:p>
          <a:p>
            <a:pPr algn="just">
              <a:buFontTx/>
              <a:buChar char="-"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9B2E0E4-AE3D-E640-9197-E6B81A88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ATROPINA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0DAA837-6416-8C4B-B78B-BEC51C411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524" y="137185"/>
            <a:ext cx="4540468" cy="1669025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8B2A660-2F2D-964A-BBE9-D956422D5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405" y="2015836"/>
            <a:ext cx="7196207" cy="4579405"/>
          </a:xfrm>
          <a:prstGeom prst="rect">
            <a:avLst/>
          </a:prstGeom>
        </p:spPr>
      </p:pic>
      <p:pic>
        <p:nvPicPr>
          <p:cNvPr id="8" name="Picture 2" descr="low dose atropine">
            <a:extLst>
              <a:ext uri="{FF2B5EF4-FFF2-40B4-BE49-F238E27FC236}">
                <a16:creationId xmlns:a16="http://schemas.microsoft.com/office/drawing/2014/main" id="{B1EB80BE-70CB-DA42-9EA6-EE0139AD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803" y="305759"/>
            <a:ext cx="1899721" cy="10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77F186F-6DDD-D745-840F-2506BFD6D927}"/>
              </a:ext>
            </a:extLst>
          </p:cNvPr>
          <p:cNvSpPr/>
          <p:nvPr/>
        </p:nvSpPr>
        <p:spPr>
          <a:xfrm>
            <a:off x="5549462" y="3205655"/>
            <a:ext cx="2144110" cy="126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EB9B65C-B5B7-F840-9E46-758419B63CF1}"/>
              </a:ext>
            </a:extLst>
          </p:cNvPr>
          <p:cNvSpPr/>
          <p:nvPr/>
        </p:nvSpPr>
        <p:spPr>
          <a:xfrm>
            <a:off x="8569077" y="3205655"/>
            <a:ext cx="2298619" cy="126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70791C2-6871-C04D-B413-BC5D1EE80863}"/>
              </a:ext>
            </a:extLst>
          </p:cNvPr>
          <p:cNvSpPr/>
          <p:nvPr/>
        </p:nvSpPr>
        <p:spPr>
          <a:xfrm>
            <a:off x="5318234" y="3358055"/>
            <a:ext cx="2527738" cy="126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5429A1A-2513-454E-9972-870230AAD3FD}"/>
              </a:ext>
            </a:extLst>
          </p:cNvPr>
          <p:cNvSpPr/>
          <p:nvPr/>
        </p:nvSpPr>
        <p:spPr>
          <a:xfrm>
            <a:off x="4414345" y="4971393"/>
            <a:ext cx="6779171" cy="472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E2AD0E73-5304-8F4B-9A5E-E3ACDA4ACEA1}"/>
              </a:ext>
            </a:extLst>
          </p:cNvPr>
          <p:cNvSpPr/>
          <p:nvPr/>
        </p:nvSpPr>
        <p:spPr>
          <a:xfrm>
            <a:off x="4367048" y="5704488"/>
            <a:ext cx="6957847" cy="31531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04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341DEF-81B7-4EEC-8909-6F2B6087D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A5AC064-ADE7-4B0C-8245-B2F1EB5B8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7B7EBB-C9FD-4E5D-BD7F-BB6092F9A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C8B2AE09-B233-4FDA-B631-5206203CA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88F32931-9845-458F-B8F8-8E78CCEE7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48BE82D-39C4-48EF-997D-8BFA63F38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852DC9DE-9D71-4A37-B4FA-E42217110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F47E097E-D860-4834-88D3-8BC8D65074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16A387B9-DEF4-466D-9126-83B19CE7B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154CD8CA-8183-40A6-AEF0-5DBAB801B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5A88D6FA-1489-4872-9E82-BAE278A57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67DE90D4-F72A-4FE4-862E-C424D270D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5A3D158C-2B8A-4243-A03E-63081E204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E3129423-824E-4B81-A87E-447D1E3A8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49E48F8-A2B8-4478-8AC8-5E209D09A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88" name="Freeform 27">
              <a:extLst>
                <a:ext uri="{FF2B5EF4-FFF2-40B4-BE49-F238E27FC236}">
                  <a16:creationId xmlns:a16="http://schemas.microsoft.com/office/drawing/2014/main" id="{0847DF35-E732-4994-9178-C716F67AC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id="{4587982D-A0D3-4EE2-8CEF-37993A51E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29">
              <a:extLst>
                <a:ext uri="{FF2B5EF4-FFF2-40B4-BE49-F238E27FC236}">
                  <a16:creationId xmlns:a16="http://schemas.microsoft.com/office/drawing/2014/main" id="{BB673465-572A-42D0-BD59-7EC8540B5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0">
              <a:extLst>
                <a:ext uri="{FF2B5EF4-FFF2-40B4-BE49-F238E27FC236}">
                  <a16:creationId xmlns:a16="http://schemas.microsoft.com/office/drawing/2014/main" id="{A4FC5299-7FE6-4E03-8940-7DE35873E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1">
              <a:extLst>
                <a:ext uri="{FF2B5EF4-FFF2-40B4-BE49-F238E27FC236}">
                  <a16:creationId xmlns:a16="http://schemas.microsoft.com/office/drawing/2014/main" id="{86E2AF04-90CB-449E-AB7A-D10235983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2">
              <a:extLst>
                <a:ext uri="{FF2B5EF4-FFF2-40B4-BE49-F238E27FC236}">
                  <a16:creationId xmlns:a16="http://schemas.microsoft.com/office/drawing/2014/main" id="{C11C6385-7122-4AD4-AE84-D76BCB361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3">
              <a:extLst>
                <a:ext uri="{FF2B5EF4-FFF2-40B4-BE49-F238E27FC236}">
                  <a16:creationId xmlns:a16="http://schemas.microsoft.com/office/drawing/2014/main" id="{D487FA13-07EC-4E0F-B832-08E2BCC2F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id="{9F4E74A1-DFE6-4E08-8F2F-B4BBEA92F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5">
              <a:extLst>
                <a:ext uri="{FF2B5EF4-FFF2-40B4-BE49-F238E27FC236}">
                  <a16:creationId xmlns:a16="http://schemas.microsoft.com/office/drawing/2014/main" id="{13CC4D3F-FA7A-4C14-BDC3-BC2BB704D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6">
              <a:extLst>
                <a:ext uri="{FF2B5EF4-FFF2-40B4-BE49-F238E27FC236}">
                  <a16:creationId xmlns:a16="http://schemas.microsoft.com/office/drawing/2014/main" id="{1B592E45-964E-4F95-9828-EFC8B12D5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7">
              <a:extLst>
                <a:ext uri="{FF2B5EF4-FFF2-40B4-BE49-F238E27FC236}">
                  <a16:creationId xmlns:a16="http://schemas.microsoft.com/office/drawing/2014/main" id="{BCE85C42-D558-4570-A659-2A22AE3F6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8">
              <a:extLst>
                <a:ext uri="{FF2B5EF4-FFF2-40B4-BE49-F238E27FC236}">
                  <a16:creationId xmlns:a16="http://schemas.microsoft.com/office/drawing/2014/main" id="{9EAFB9C6-4F7C-4206-9FAC-19FA84406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" name="Titolo 4">
            <a:extLst>
              <a:ext uri="{FF2B5EF4-FFF2-40B4-BE49-F238E27FC236}">
                <a16:creationId xmlns:a16="http://schemas.microsoft.com/office/drawing/2014/main" id="{BDBE0E6B-B002-4743-9862-C8E434A0C4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9920" y="497838"/>
            <a:ext cx="7762060" cy="1280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b="1">
                <a:latin typeface="+mj-lt"/>
                <a:ea typeface="+mj-ea"/>
                <a:cs typeface="+mj-cs"/>
              </a:rPr>
              <a:t>POSSIAMO FRENARE L’EVOLUZIONE DEL DIFETTO?</a:t>
            </a:r>
            <a:endParaRPr lang="en-US">
              <a:latin typeface="+mj-lt"/>
              <a:ea typeface="+mj-ea"/>
              <a:cs typeface="+mj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11A4BE3-B040-48E2-8AC0-783C1FA59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Freeform 11">
            <a:extLst>
              <a:ext uri="{FF2B5EF4-FFF2-40B4-BE49-F238E27FC236}">
                <a16:creationId xmlns:a16="http://schemas.microsoft.com/office/drawing/2014/main" id="{2B22D258-32DB-4A09-A867-02C497F2B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26" name="Picture 2" descr="Stop Disegno Icona - Immagini gratis su Pixabay">
            <a:extLst>
              <a:ext uri="{FF2B5EF4-FFF2-40B4-BE49-F238E27FC236}">
                <a16:creationId xmlns:a16="http://schemas.microsoft.com/office/drawing/2014/main" id="{3A738DE0-30BF-504C-9D4F-33486B12E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8" r="26901" b="-1"/>
          <a:stretch/>
        </p:blipFill>
        <p:spPr bwMode="auto">
          <a:xfrm>
            <a:off x="20" y="1730"/>
            <a:ext cx="2720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F6567-4D45-2F49-88EE-2A374EA2E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444" y="1945767"/>
            <a:ext cx="7844847" cy="3777622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it-IT" sz="1600" dirty="0">
                <a:latin typeface="Trebuchet MS" panose="020B0703020202090204" pitchFamily="34" charset="0"/>
              </a:rPr>
              <a:t>Con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esordio</a:t>
            </a:r>
            <a:r>
              <a:rPr lang="it-IT" sz="1600" dirty="0">
                <a:latin typeface="Trebuchet MS" panose="020B0703020202090204" pitchFamily="34" charset="0"/>
              </a:rPr>
              <a:t> comunemente in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età scolare (6-12 anni)</a:t>
            </a:r>
            <a:r>
              <a:rPr lang="it-IT" sz="1600" dirty="0">
                <a:solidFill>
                  <a:srgbClr val="0070C0"/>
                </a:solidFill>
                <a:latin typeface="Trebuchet MS" panose="020B0703020202090204" pitchFamily="34" charset="0"/>
              </a:rPr>
              <a:t>, </a:t>
            </a:r>
            <a:r>
              <a:rPr lang="it-IT" sz="1600" dirty="0">
                <a:latin typeface="Trebuchet MS" panose="020B0703020202090204" pitchFamily="34" charset="0"/>
              </a:rPr>
              <a:t>la miopia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progredisce prima di stabilizzarsi, in genere durante l'adolescenza </a:t>
            </a:r>
            <a:r>
              <a:rPr lang="it-IT" sz="1600" dirty="0">
                <a:latin typeface="Trebuchet MS" panose="020B0703020202090204" pitchFamily="34" charset="0"/>
              </a:rPr>
              <a:t>(sebbene in pochi occhi la progressione continui ben oltre l'adolescenza e nell'età adulta) </a:t>
            </a:r>
            <a:r>
              <a:rPr lang="it-IT" sz="1600" i="1" dirty="0" err="1">
                <a:latin typeface="Trebuchet MS" panose="020B0703020202090204" pitchFamily="34" charset="0"/>
              </a:rPr>
              <a:t>Hou</a:t>
            </a:r>
            <a:r>
              <a:rPr lang="it-IT" sz="1600" i="1" dirty="0">
                <a:latin typeface="Trebuchet MS" panose="020B0703020202090204" pitchFamily="34" charset="0"/>
              </a:rPr>
              <a:t> </a:t>
            </a:r>
            <a:r>
              <a:rPr lang="it-IT" sz="1600" i="1" dirty="0" err="1">
                <a:latin typeface="Trebuchet MS" panose="020B0703020202090204" pitchFamily="34" charset="0"/>
              </a:rPr>
              <a:t>W</a:t>
            </a:r>
            <a:r>
              <a:rPr lang="it-IT" sz="1600" i="1" dirty="0">
                <a:latin typeface="Trebuchet MS" panose="020B0703020202090204" pitchFamily="34" charset="0"/>
              </a:rPr>
              <a:t> et al 2018; </a:t>
            </a:r>
            <a:r>
              <a:rPr lang="it-IT" sz="1000" i="1" dirty="0">
                <a:latin typeface="Trebuchet MS" panose="020B0703020202090204" pitchFamily="34" charset="0"/>
              </a:rPr>
              <a:t>Chen Y et al 2016</a:t>
            </a:r>
            <a:endParaRPr lang="it-IT" sz="1000" dirty="0">
              <a:latin typeface="Trebuchet MS" panose="020B070302020209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it-IT" sz="1600" dirty="0">
              <a:latin typeface="Trebuchet MS" panose="020B070302020209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it-IT" sz="1600" b="1" dirty="0">
                <a:solidFill>
                  <a:schemeClr val="tx1"/>
                </a:solidFill>
                <a:latin typeface="Trebuchet MS" panose="020B0703020202090204" pitchFamily="34" charset="0"/>
              </a:rPr>
              <a:t>FATTORI DI RISCHIO PER MIOPIA ELEVATA</a:t>
            </a:r>
            <a:r>
              <a:rPr lang="it-IT" sz="1600" b="1" dirty="0">
                <a:latin typeface="Trebuchet MS" panose="020B0703020202090204" pitchFamily="34" charset="0"/>
              </a:rPr>
              <a:t>: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it-IT" sz="1600" b="1" dirty="0">
                <a:latin typeface="Trebuchet MS" panose="020B0703020202090204" pitchFamily="34" charset="0"/>
              </a:rPr>
              <a:t>- FAMILIARITA’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it-IT" sz="1600" b="1" dirty="0">
                <a:latin typeface="Trebuchet MS" panose="020B0703020202090204" pitchFamily="34" charset="0"/>
              </a:rPr>
              <a:t>- GIOVANE ETA’ D’ESORDIO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it-IT" sz="1600" b="1" dirty="0">
                <a:latin typeface="Trebuchet MS" panose="020B0703020202090204" pitchFamily="34" charset="0"/>
              </a:rPr>
              <a:t>- ETNIA ASIATICA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it-IT" sz="1600" b="1" dirty="0">
                <a:latin typeface="Trebuchet MS" panose="020B0703020202090204" pitchFamily="34" charset="0"/>
              </a:rPr>
              <a:t>- RAPIDA PROGRESSIONE DEL DIFETTO </a:t>
            </a:r>
            <a:r>
              <a:rPr lang="it-IT" sz="1000" i="1" dirty="0" err="1">
                <a:latin typeface="Trebuchet MS" panose="020B0703020202090204" pitchFamily="34" charset="0"/>
              </a:rPr>
              <a:t>Gifford</a:t>
            </a:r>
            <a:r>
              <a:rPr lang="it-IT" sz="1000" i="1" dirty="0">
                <a:latin typeface="Trebuchet MS" panose="020B0703020202090204" pitchFamily="34" charset="0"/>
              </a:rPr>
              <a:t> KL et al 2019, </a:t>
            </a:r>
            <a:r>
              <a:rPr lang="it-IT" sz="1000" i="1" dirty="0" err="1">
                <a:latin typeface="Trebuchet MS" panose="020B0703020202090204" pitchFamily="34" charset="0"/>
              </a:rPr>
              <a:t>Padmaja</a:t>
            </a:r>
            <a:r>
              <a:rPr lang="it-IT" sz="1000" i="1" dirty="0">
                <a:latin typeface="Trebuchet MS" panose="020B0703020202090204" pitchFamily="34" charset="0"/>
              </a:rPr>
              <a:t> </a:t>
            </a:r>
            <a:r>
              <a:rPr lang="it-IT" sz="1000" i="1" dirty="0" err="1">
                <a:latin typeface="Trebuchet MS" panose="020B0703020202090204" pitchFamily="34" charset="0"/>
              </a:rPr>
              <a:t>S</a:t>
            </a:r>
            <a:r>
              <a:rPr lang="it-IT" sz="1000" i="1" dirty="0">
                <a:latin typeface="Trebuchet MS" panose="020B0703020202090204" pitchFamily="34" charset="0"/>
              </a:rPr>
              <a:t> et al 2018</a:t>
            </a:r>
            <a:r>
              <a:rPr lang="it-IT" sz="1000" dirty="0">
                <a:latin typeface="Trebuchet MS" panose="020B0703020202090204" pitchFamily="34" charset="0"/>
              </a:rPr>
              <a:t>. </a:t>
            </a:r>
            <a:endParaRPr lang="it-IT" sz="1000" i="1" dirty="0">
              <a:latin typeface="Trebuchet MS" panose="020B0703020202090204" pitchFamily="34" charset="0"/>
            </a:endParaRPr>
          </a:p>
          <a:p>
            <a:pPr algn="just">
              <a:lnSpc>
                <a:spcPct val="90000"/>
              </a:lnSpc>
            </a:pPr>
            <a:endParaRPr lang="it-IT" sz="1600" dirty="0">
              <a:latin typeface="Trebuchet MS" panose="020B070302020209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Al fine di ridurre il rischio di sviluppo di miopia elevata e delle complicanze associate</a:t>
            </a:r>
            <a:r>
              <a:rPr lang="it-IT" sz="1600" dirty="0">
                <a:latin typeface="Trebuchet MS" panose="020B0703020202090204" pitchFamily="34" charset="0"/>
              </a:rPr>
              <a:t>, una </a:t>
            </a:r>
            <a:r>
              <a:rPr lang="it-IT" sz="1600" b="1" dirty="0">
                <a:solidFill>
                  <a:srgbClr val="0070C0"/>
                </a:solidFill>
                <a:latin typeface="Trebuchet MS" panose="020B0703020202090204" pitchFamily="34" charset="0"/>
              </a:rPr>
              <a:t>strategia di controllo della miopia dovrebbe essere istituita precocemente </a:t>
            </a:r>
            <a:r>
              <a:rPr lang="it-IT" sz="1600" dirty="0">
                <a:latin typeface="Trebuchet MS" panose="020B0703020202090204" pitchFamily="34" charset="0"/>
              </a:rPr>
              <a:t>e continuata ben oltre il periodo di progressione (vale a dire, attraverso l'adolescenza e nella prima età adulta). </a:t>
            </a:r>
            <a:r>
              <a:rPr lang="it-IT" sz="1000" i="1" dirty="0" err="1">
                <a:latin typeface="Trebuchet MS" panose="020B0703020202090204" pitchFamily="34" charset="0"/>
              </a:rPr>
              <a:t>Padmaja</a:t>
            </a:r>
            <a:r>
              <a:rPr lang="it-IT" sz="1000" i="1" dirty="0">
                <a:latin typeface="Trebuchet MS" panose="020B0703020202090204" pitchFamily="34" charset="0"/>
              </a:rPr>
              <a:t> et al 2018</a:t>
            </a:r>
            <a:endParaRPr lang="it-IT" sz="10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71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7CD78FF-F8B5-494C-AD5B-43C04A4DB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5" y="533990"/>
            <a:ext cx="8911687" cy="1280890"/>
          </a:xfrm>
        </p:spPr>
        <p:txBody>
          <a:bodyPr>
            <a:normAutofit/>
          </a:bodyPr>
          <a:lstStyle/>
          <a:p>
            <a:r>
              <a:rPr lang="it-IT" b="1" dirty="0"/>
              <a:t>ATROPINA – Lamp </a:t>
            </a:r>
            <a:r>
              <a:rPr lang="it-IT" b="1" dirty="0" err="1"/>
              <a:t>Study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62D2FE-57AA-3D4E-A92B-25CD66B0D003}"/>
              </a:ext>
            </a:extLst>
          </p:cNvPr>
          <p:cNvSpPr txBox="1"/>
          <p:nvPr/>
        </p:nvSpPr>
        <p:spPr>
          <a:xfrm>
            <a:off x="809296" y="6371955"/>
            <a:ext cx="10573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000" dirty="0" err="1"/>
              <a:t>Yam</a:t>
            </a:r>
            <a:r>
              <a:rPr lang="it-IT" sz="1000" dirty="0"/>
              <a:t> JC, Li FF, Zhang X, </a:t>
            </a:r>
            <a:r>
              <a:rPr lang="it-IT" sz="1000" dirty="0" err="1"/>
              <a:t>Tang</a:t>
            </a:r>
            <a:r>
              <a:rPr lang="it-IT" sz="1000" dirty="0"/>
              <a:t> SM, </a:t>
            </a:r>
            <a:r>
              <a:rPr lang="it-IT" sz="1000" dirty="0" err="1"/>
              <a:t>Yip</a:t>
            </a:r>
            <a:r>
              <a:rPr lang="it-IT" sz="1000" dirty="0"/>
              <a:t> BHK, </a:t>
            </a:r>
            <a:r>
              <a:rPr lang="it-IT" sz="1000" dirty="0" err="1"/>
              <a:t>Kam</a:t>
            </a:r>
            <a:r>
              <a:rPr lang="it-IT" sz="1000" dirty="0"/>
              <a:t> KW, </a:t>
            </a:r>
            <a:r>
              <a:rPr lang="it-IT" sz="1000" dirty="0" err="1"/>
              <a:t>Ko</a:t>
            </a:r>
            <a:r>
              <a:rPr lang="it-IT" sz="1000" dirty="0"/>
              <a:t> ST, Young AL, </a:t>
            </a:r>
            <a:r>
              <a:rPr lang="it-IT" sz="1000" dirty="0" err="1"/>
              <a:t>Tham</a:t>
            </a:r>
            <a:r>
              <a:rPr lang="it-IT" sz="1000" dirty="0"/>
              <a:t> CC, Chen LJ, </a:t>
            </a:r>
            <a:r>
              <a:rPr lang="it-IT" sz="1000" dirty="0" err="1"/>
              <a:t>Pang</a:t>
            </a:r>
            <a:r>
              <a:rPr lang="it-IT" sz="1000" dirty="0"/>
              <a:t> CP. </a:t>
            </a:r>
            <a:r>
              <a:rPr lang="it-IT" sz="1000" dirty="0" err="1"/>
              <a:t>Two-Year</a:t>
            </a:r>
            <a:r>
              <a:rPr lang="it-IT" sz="1000" dirty="0"/>
              <a:t> </a:t>
            </a:r>
            <a:r>
              <a:rPr lang="it-IT" sz="1000" dirty="0" err="1"/>
              <a:t>Clinical</a:t>
            </a:r>
            <a:r>
              <a:rPr lang="it-IT" sz="1000" dirty="0"/>
              <a:t> Trial of the </a:t>
            </a:r>
            <a:r>
              <a:rPr lang="it-IT" sz="1000" dirty="0" err="1"/>
              <a:t>Low-Concentration</a:t>
            </a:r>
            <a:r>
              <a:rPr lang="it-IT" sz="1000" dirty="0"/>
              <a:t> Atropine for </a:t>
            </a:r>
            <a:r>
              <a:rPr lang="it-IT" sz="1000" dirty="0" err="1"/>
              <a:t>Myopia</a:t>
            </a:r>
            <a:r>
              <a:rPr lang="it-IT" sz="1000" dirty="0"/>
              <a:t> </a:t>
            </a:r>
            <a:r>
              <a:rPr lang="it-IT" sz="1000" dirty="0" err="1"/>
              <a:t>Progression</a:t>
            </a:r>
            <a:r>
              <a:rPr lang="it-IT" sz="1000" dirty="0"/>
              <a:t> (LAMP) </a:t>
            </a:r>
            <a:r>
              <a:rPr lang="it-IT" sz="1000" dirty="0" err="1"/>
              <a:t>Study</a:t>
            </a:r>
            <a:r>
              <a:rPr lang="it-IT" sz="1000" dirty="0"/>
              <a:t>: </a:t>
            </a:r>
            <a:r>
              <a:rPr lang="it-IT" sz="1000" dirty="0" err="1"/>
              <a:t>Phase</a:t>
            </a:r>
            <a:r>
              <a:rPr lang="it-IT" sz="1000" dirty="0"/>
              <a:t> 2 Report. </a:t>
            </a:r>
            <a:r>
              <a:rPr lang="it-IT" sz="1000" dirty="0" err="1"/>
              <a:t>Ophthalmology</a:t>
            </a:r>
            <a:r>
              <a:rPr lang="it-IT" sz="1000" dirty="0"/>
              <a:t>. 2020 Jul;127(7):910-919. </a:t>
            </a:r>
            <a:r>
              <a:rPr lang="it-IT" sz="1000" dirty="0" err="1"/>
              <a:t>doi</a:t>
            </a:r>
            <a:r>
              <a:rPr lang="it-IT" sz="1000" dirty="0"/>
              <a:t>: 10.1016/j.ophtha.2019.12.011. </a:t>
            </a:r>
            <a:r>
              <a:rPr lang="it-IT" sz="1000" dirty="0" err="1"/>
              <a:t>Epub</a:t>
            </a:r>
            <a:r>
              <a:rPr lang="it-IT" sz="1000" dirty="0"/>
              <a:t> 2019 </a:t>
            </a:r>
            <a:r>
              <a:rPr lang="it-IT" sz="1000" dirty="0" err="1"/>
              <a:t>Dec</a:t>
            </a:r>
            <a:r>
              <a:rPr lang="it-IT" sz="1000" dirty="0"/>
              <a:t> 21. PMID: 32019700.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91A62B5C-F631-AA41-B4FC-46F40E462176}"/>
              </a:ext>
            </a:extLst>
          </p:cNvPr>
          <p:cNvSpPr txBox="1">
            <a:spLocks/>
          </p:cNvSpPr>
          <p:nvPr/>
        </p:nvSpPr>
        <p:spPr>
          <a:xfrm>
            <a:off x="372912" y="2184911"/>
            <a:ext cx="7005350" cy="31648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it-IT" dirty="0"/>
          </a:p>
          <a:p>
            <a:pPr algn="just">
              <a:buFontTx/>
              <a:buChar char="-"/>
            </a:pPr>
            <a:r>
              <a:rPr lang="it-IT" dirty="0"/>
              <a:t>438 bambini miopi di età compresa tra 4 e 12 anni randomizzati a 0,05%, 0,025% e 0,01% di atropina o placebo per 1 anno</a:t>
            </a:r>
          </a:p>
          <a:p>
            <a:pPr algn="just">
              <a:buFontTx/>
              <a:buChar char="-"/>
            </a:pPr>
            <a:r>
              <a:rPr lang="it-IT" dirty="0"/>
              <a:t>La </a:t>
            </a:r>
            <a:r>
              <a:rPr lang="it-IT" b="1" u="sng" dirty="0">
                <a:solidFill>
                  <a:srgbClr val="00B050"/>
                </a:solidFill>
              </a:rPr>
              <a:t>progressione media della miopia </a:t>
            </a:r>
            <a:r>
              <a:rPr lang="it-IT" dirty="0"/>
              <a:t>era </a:t>
            </a:r>
            <a:r>
              <a:rPr lang="it-IT" b="1" dirty="0">
                <a:solidFill>
                  <a:srgbClr val="0070C0"/>
                </a:solidFill>
              </a:rPr>
              <a:t>0,27</a:t>
            </a:r>
            <a:r>
              <a:rPr lang="it-IT" dirty="0"/>
              <a:t>, </a:t>
            </a:r>
            <a:r>
              <a:rPr lang="it-IT" b="1" dirty="0">
                <a:solidFill>
                  <a:srgbClr val="0070C0"/>
                </a:solidFill>
              </a:rPr>
              <a:t>0,46</a:t>
            </a:r>
            <a:r>
              <a:rPr lang="it-IT" dirty="0"/>
              <a:t>, </a:t>
            </a:r>
            <a:r>
              <a:rPr lang="it-IT" b="1" dirty="0">
                <a:solidFill>
                  <a:srgbClr val="0070C0"/>
                </a:solidFill>
              </a:rPr>
              <a:t>0,59</a:t>
            </a:r>
            <a:r>
              <a:rPr lang="it-IT" dirty="0"/>
              <a:t> e </a:t>
            </a:r>
            <a:r>
              <a:rPr lang="it-IT" b="1" dirty="0">
                <a:solidFill>
                  <a:srgbClr val="0070C0"/>
                </a:solidFill>
              </a:rPr>
              <a:t>0,81 D (RIDUZIONE PROGRESSIONE SE nei pz trattati con Atropina del 67%, 43% e 27% rispetto al gruppo placebo)</a:t>
            </a:r>
            <a:r>
              <a:rPr lang="it-IT" dirty="0"/>
              <a:t> rispettivamente nei </a:t>
            </a:r>
            <a:r>
              <a:rPr lang="it-IT" b="1" dirty="0"/>
              <a:t>gruppi 0,05%, 0,025% e 0,01% atropina e placebo</a:t>
            </a:r>
            <a:r>
              <a:rPr lang="it-IT" dirty="0"/>
              <a:t>, con corrispondente </a:t>
            </a:r>
            <a:r>
              <a:rPr lang="it-IT" b="1" u="sng" dirty="0">
                <a:solidFill>
                  <a:srgbClr val="00B050"/>
                </a:solidFill>
              </a:rPr>
              <a:t>allungamento assiale medio </a:t>
            </a:r>
            <a:r>
              <a:rPr lang="it-IT" dirty="0"/>
              <a:t>di </a:t>
            </a:r>
            <a:r>
              <a:rPr lang="it-IT" b="1" dirty="0">
                <a:solidFill>
                  <a:srgbClr val="0070C0"/>
                </a:solidFill>
              </a:rPr>
              <a:t>0,20</a:t>
            </a:r>
            <a:r>
              <a:rPr lang="it-IT" dirty="0"/>
              <a:t>, </a:t>
            </a:r>
            <a:r>
              <a:rPr lang="it-IT" b="1" dirty="0">
                <a:solidFill>
                  <a:srgbClr val="0070C0"/>
                </a:solidFill>
              </a:rPr>
              <a:t>0,29</a:t>
            </a:r>
            <a:r>
              <a:rPr lang="it-IT" dirty="0"/>
              <a:t>, </a:t>
            </a:r>
            <a:r>
              <a:rPr lang="it-IT" b="1" dirty="0">
                <a:solidFill>
                  <a:srgbClr val="0070C0"/>
                </a:solidFill>
              </a:rPr>
              <a:t>0,36</a:t>
            </a:r>
            <a:r>
              <a:rPr lang="it-IT" dirty="0"/>
              <a:t> e </a:t>
            </a:r>
            <a:r>
              <a:rPr lang="it-IT" b="1" dirty="0">
                <a:solidFill>
                  <a:srgbClr val="0070C0"/>
                </a:solidFill>
              </a:rPr>
              <a:t>0,41 mm (RALLENTAMENTO DELL’AL del 51%, 29% e 12%)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marL="0" indent="0" algn="just">
              <a:buFont typeface="Wingdings 3" charset="2"/>
              <a:buNone/>
            </a:pPr>
            <a:endParaRPr lang="it-IT" dirty="0"/>
          </a:p>
          <a:p>
            <a:pPr algn="just">
              <a:buFontTx/>
              <a:buChar char="-"/>
            </a:pPr>
            <a:endParaRPr lang="it-IT" dirty="0"/>
          </a:p>
          <a:p>
            <a:pPr marL="0" indent="0">
              <a:buFont typeface="Wingdings 3" charset="2"/>
              <a:buNone/>
            </a:pP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71DF9D4-2E30-AE4F-A278-914EE35D8040}"/>
              </a:ext>
            </a:extLst>
          </p:cNvPr>
          <p:cNvSpPr txBox="1"/>
          <p:nvPr/>
        </p:nvSpPr>
        <p:spPr>
          <a:xfrm>
            <a:off x="990080" y="5629630"/>
            <a:ext cx="1021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L’Atropina allo 0,05% è stata la più efficace, rallentando la progressione a 1 anno del 67% e l'allungamento assiale del 51%</a:t>
            </a:r>
          </a:p>
        </p:txBody>
      </p:sp>
      <p:pic>
        <p:nvPicPr>
          <p:cNvPr id="14" name="Segnaposto contenuto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5C1AAD3-9D20-6044-9FCC-E531B0766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09488" y="217843"/>
            <a:ext cx="4358985" cy="2093423"/>
          </a:xfr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BAE4C4D-07BA-4742-947B-2A83FC405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03" y="1970679"/>
            <a:ext cx="4691993" cy="351899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035D506-F42B-1448-AF40-F43022343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196" y="1910874"/>
            <a:ext cx="4691994" cy="3578800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7CB5B1E1-DBF6-D346-B087-9B35F78660F7}"/>
              </a:ext>
            </a:extLst>
          </p:cNvPr>
          <p:cNvSpPr/>
          <p:nvPr/>
        </p:nvSpPr>
        <p:spPr>
          <a:xfrm>
            <a:off x="7767299" y="1003728"/>
            <a:ext cx="3434622" cy="2535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3663AB6-EC5C-F749-AD53-00C340823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9138" y="336791"/>
            <a:ext cx="8915400" cy="1897570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F69465F-7203-DE41-A907-E27E09049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53" y="2343806"/>
            <a:ext cx="5682028" cy="321247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CF88CC5-D076-4D44-AAFC-010836579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798" y="2408856"/>
            <a:ext cx="5649849" cy="31474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2BC4EA-C661-1A43-A29F-D2A1676CB164}"/>
              </a:ext>
            </a:extLst>
          </p:cNvPr>
          <p:cNvSpPr txBox="1"/>
          <p:nvPr/>
        </p:nvSpPr>
        <p:spPr>
          <a:xfrm>
            <a:off x="1228725" y="5583305"/>
            <a:ext cx="10645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Trebuchet MS" panose="020B0703020202090204" pitchFamily="34" charset="0"/>
              </a:rPr>
              <a:t>EFFICACIA MANTENUTA A 24 M</a:t>
            </a:r>
          </a:p>
          <a:p>
            <a:endParaRPr lang="it-IT" sz="1600" b="1" dirty="0">
              <a:latin typeface="Trebuchet MS" panose="020B0703020202090204" pitchFamily="34" charset="0"/>
            </a:endParaRPr>
          </a:p>
          <a:p>
            <a:r>
              <a:rPr lang="it-IT" sz="1600" dirty="0">
                <a:latin typeface="Trebuchet MS" panose="020B0703020202090204" pitchFamily="34" charset="0"/>
              </a:rPr>
              <a:t>SWITCH GROUP AD ATROPINA 0.05% : </a:t>
            </a:r>
            <a:r>
              <a:rPr lang="it-IT" sz="1600" b="1" dirty="0">
                <a:latin typeface="Trebuchet MS" panose="020B0703020202090204" pitchFamily="34" charset="0"/>
              </a:rPr>
              <a:t>PROGRESSIONE MIOPIA SIGNIFICATIVAMENTE RIDOTTA DOPO LO SWITCH</a:t>
            </a:r>
          </a:p>
          <a:p>
            <a:endParaRPr lang="it-IT" sz="1600" b="1" dirty="0">
              <a:latin typeface="Trebuchet MS" panose="020B0703020202090204" pitchFamily="34" charset="0"/>
            </a:endParaRPr>
          </a:p>
          <a:p>
            <a:r>
              <a:rPr lang="it-IT" sz="1600" b="1" dirty="0">
                <a:latin typeface="Trebuchet MS" panose="020B0703020202090204" pitchFamily="34" charset="0"/>
              </a:rPr>
              <a:t>A 24 M EFFICACIA ATROPINA 0.05 DOPPIA RISPETTO A 0.01%</a:t>
            </a:r>
          </a:p>
        </p:txBody>
      </p:sp>
    </p:spTree>
    <p:extLst>
      <p:ext uri="{BB962C8B-B14F-4D97-AF65-F5344CB8AC3E}">
        <p14:creationId xmlns:p14="http://schemas.microsoft.com/office/powerpoint/2010/main" val="2925287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2F17C1-A35F-274B-BC9E-2431846A1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718" y="2133600"/>
            <a:ext cx="7914892" cy="4724400"/>
          </a:xfrm>
        </p:spPr>
        <p:txBody>
          <a:bodyPr>
            <a:normAutofit/>
          </a:bodyPr>
          <a:lstStyle/>
          <a:p>
            <a:pPr algn="just"/>
            <a:r>
              <a:rPr lang="it-IT" b="1" dirty="0">
                <a:latin typeface="Trebuchet MS" panose="020B0703020202090204" pitchFamily="34" charset="0"/>
              </a:rPr>
              <a:t>Durante il terzo anno</a:t>
            </a:r>
            <a:r>
              <a:rPr lang="it-IT" dirty="0">
                <a:latin typeface="Trebuchet MS" panose="020B0703020202090204" pitchFamily="34" charset="0"/>
              </a:rPr>
              <a:t>, il </a:t>
            </a:r>
            <a:r>
              <a:rPr lang="it-IT" b="1" dirty="0">
                <a:solidFill>
                  <a:srgbClr val="009051"/>
                </a:solidFill>
                <a:latin typeface="Trebuchet MS" panose="020B0703020202090204" pitchFamily="34" charset="0"/>
              </a:rPr>
              <a:t>trattamento continuato con atropina </a:t>
            </a:r>
            <a:r>
              <a:rPr lang="it-IT" dirty="0">
                <a:latin typeface="Trebuchet MS" panose="020B0703020202090204" pitchFamily="34" charset="0"/>
              </a:rPr>
              <a:t>a una </a:t>
            </a:r>
            <a:r>
              <a:rPr lang="it-IT" b="1" dirty="0">
                <a:latin typeface="Trebuchet MS" panose="020B0703020202090204" pitchFamily="34" charset="0"/>
              </a:rPr>
              <a:t>qualsiasi delle tre concentrazion</a:t>
            </a:r>
            <a:r>
              <a:rPr lang="it-IT" dirty="0">
                <a:latin typeface="Trebuchet MS" panose="020B0703020202090204" pitchFamily="34" charset="0"/>
              </a:rPr>
              <a:t>i (0,05%, 0,025% e 0,01%) conferisce una </a:t>
            </a:r>
            <a:r>
              <a:rPr lang="it-IT" b="1" dirty="0">
                <a:solidFill>
                  <a:srgbClr val="009051"/>
                </a:solidFill>
                <a:latin typeface="Trebuchet MS" panose="020B0703020202090204" pitchFamily="34" charset="0"/>
              </a:rPr>
              <a:t>migliore efficacia rispetto all'interruzione del trattamento</a:t>
            </a:r>
          </a:p>
          <a:p>
            <a:pPr algn="just"/>
            <a:endParaRPr lang="it-IT" dirty="0">
              <a:latin typeface="Trebuchet MS" panose="020B0703020202090204" pitchFamily="34" charset="0"/>
            </a:endParaRP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Nel periodo di studio di 3 anni, </a:t>
            </a:r>
            <a:r>
              <a:rPr lang="it-IT" b="1" dirty="0">
                <a:solidFill>
                  <a:srgbClr val="009051"/>
                </a:solidFill>
                <a:latin typeface="Trebuchet MS" panose="020B0703020202090204" pitchFamily="34" charset="0"/>
              </a:rPr>
              <a:t>l'efficacia dell'atropina allo 0,05% è stata più del doppio di quella dello 0,01%.</a:t>
            </a:r>
          </a:p>
          <a:p>
            <a:pPr algn="just"/>
            <a:endParaRPr lang="it-IT" dirty="0">
              <a:latin typeface="Trebuchet MS" panose="020B0703020202090204" pitchFamily="34" charset="0"/>
            </a:endParaRP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Un </a:t>
            </a:r>
            <a:r>
              <a:rPr lang="it-IT" b="1" dirty="0">
                <a:latin typeface="Trebuchet MS" panose="020B0703020202090204" pitchFamily="34" charset="0"/>
              </a:rPr>
              <a:t>maggiore effetto di rimbalzo è stato associato a una maggiore concentrazione di atropina e a un'età più giovane alla cessazione del trattamento.</a:t>
            </a:r>
          </a:p>
          <a:p>
            <a:pPr marL="0" indent="0" algn="just">
              <a:buNone/>
            </a:pPr>
            <a:endParaRPr lang="it-IT" dirty="0">
              <a:latin typeface="Trebuchet MS" panose="020B0703020202090204" pitchFamily="34" charset="0"/>
            </a:endParaRPr>
          </a:p>
          <a:p>
            <a:pPr algn="just"/>
            <a:r>
              <a:rPr lang="it-IT" dirty="0">
                <a:latin typeface="Trebuchet MS" panose="020B0703020202090204" pitchFamily="34" charset="0"/>
              </a:rPr>
              <a:t>Le </a:t>
            </a:r>
            <a:r>
              <a:rPr lang="it-IT" b="1" dirty="0">
                <a:latin typeface="Trebuchet MS" panose="020B0703020202090204" pitchFamily="34" charset="0"/>
              </a:rPr>
              <a:t>differenze negli effetti </a:t>
            </a:r>
            <a:r>
              <a:rPr lang="it-IT" b="1" dirty="0" err="1">
                <a:latin typeface="Trebuchet MS" panose="020B0703020202090204" pitchFamily="34" charset="0"/>
              </a:rPr>
              <a:t>rebound</a:t>
            </a:r>
            <a:r>
              <a:rPr lang="it-IT" dirty="0">
                <a:latin typeface="Trebuchet MS" panose="020B0703020202090204" pitchFamily="34" charset="0"/>
              </a:rPr>
              <a:t> tra i tre gruppi di concentrazione di atropina (0,05%, 0,025% e 0,01%) erano </a:t>
            </a:r>
            <a:r>
              <a:rPr lang="it-IT" b="1" dirty="0">
                <a:latin typeface="Trebuchet MS" panose="020B0703020202090204" pitchFamily="34" charset="0"/>
              </a:rPr>
              <a:t>piccole dal punto di vista clinico.</a:t>
            </a:r>
          </a:p>
        </p:txBody>
      </p:sp>
      <p:pic>
        <p:nvPicPr>
          <p:cNvPr id="5" name="Immagine 4" descr="Immagine che contiene testo, gatto, blu&#10;&#10;Descrizione generata automaticamente">
            <a:extLst>
              <a:ext uri="{FF2B5EF4-FFF2-40B4-BE49-F238E27FC236}">
                <a16:creationId xmlns:a16="http://schemas.microsoft.com/office/drawing/2014/main" id="{51A391DA-2EBD-2240-982D-8C0D26EA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912" y="82550"/>
            <a:ext cx="1536700" cy="2051050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07188A9-AE7F-E54D-BCDC-D20DDBB2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20" y="82550"/>
            <a:ext cx="6570607" cy="1450982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0296DB99-79DF-B047-B0D8-643400E4AE15}"/>
              </a:ext>
            </a:extLst>
          </p:cNvPr>
          <p:cNvSpPr/>
          <p:nvPr/>
        </p:nvSpPr>
        <p:spPr>
          <a:xfrm>
            <a:off x="5744723" y="342900"/>
            <a:ext cx="1828800" cy="3571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542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gatto, blu&#10;&#10;Descrizione generata automaticamente">
            <a:extLst>
              <a:ext uri="{FF2B5EF4-FFF2-40B4-BE49-F238E27FC236}">
                <a16:creationId xmlns:a16="http://schemas.microsoft.com/office/drawing/2014/main" id="{51A391DA-2EBD-2240-982D-8C0D26EA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919" y="129891"/>
            <a:ext cx="1536700" cy="2051050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07188A9-AE7F-E54D-BCDC-D20DDBB2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586" y="795900"/>
            <a:ext cx="5098345" cy="1211576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66C51A2-96F3-7E46-AF74-925D512C1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7319" y="3213582"/>
            <a:ext cx="4177345" cy="3621600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9A43A1F-602F-0B4A-B1C2-AB5C79E66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81" y="129891"/>
            <a:ext cx="4284283" cy="3404955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2F7999-2E9F-3B4D-8E64-211898991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204" y="2406133"/>
            <a:ext cx="6184006" cy="308369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491015-DD7B-7C40-A0EB-0B6C8175B163}"/>
              </a:ext>
            </a:extLst>
          </p:cNvPr>
          <p:cNvSpPr txBox="1"/>
          <p:nvPr/>
        </p:nvSpPr>
        <p:spPr>
          <a:xfrm>
            <a:off x="4991586" y="5715016"/>
            <a:ext cx="6478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/>
              <a:t>MINOR REBOUND: </a:t>
            </a:r>
          </a:p>
          <a:p>
            <a:pPr marL="285750" indent="-285750" algn="just">
              <a:buFontTx/>
              <a:buChar char="-"/>
            </a:pPr>
            <a:r>
              <a:rPr lang="it-IT" dirty="0"/>
              <a:t>CONCENTRAZIONE INFERIORE</a:t>
            </a:r>
          </a:p>
          <a:p>
            <a:pPr marL="285750" indent="-285750" algn="just">
              <a:buFontTx/>
              <a:buChar char="-"/>
            </a:pPr>
            <a:r>
              <a:rPr lang="it-IT" dirty="0"/>
              <a:t>ETA’ PIU’ AVANZATA</a:t>
            </a:r>
          </a:p>
        </p:txBody>
      </p:sp>
    </p:spTree>
    <p:extLst>
      <p:ext uri="{BB962C8B-B14F-4D97-AF65-F5344CB8AC3E}">
        <p14:creationId xmlns:p14="http://schemas.microsoft.com/office/powerpoint/2010/main" val="563376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6E37FF-84C0-7A45-A2FC-C16ED245C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8917" y="354490"/>
            <a:ext cx="5837913" cy="5650851"/>
          </a:xfr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E1E39C46-504A-064C-AFA0-D6A6D1CA3870}"/>
              </a:ext>
            </a:extLst>
          </p:cNvPr>
          <p:cNvSpPr txBox="1">
            <a:spLocks/>
          </p:cNvSpPr>
          <p:nvPr/>
        </p:nvSpPr>
        <p:spPr>
          <a:xfrm>
            <a:off x="341380" y="1846596"/>
            <a:ext cx="4955833" cy="3164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L'età più giovane </a:t>
            </a:r>
            <a:r>
              <a:rPr lang="it-IT" dirty="0">
                <a:latin typeface="Trebuchet MS" panose="020B0703020202090204" pitchFamily="34" charset="0"/>
              </a:rPr>
              <a:t>è associata ad </a:t>
            </a:r>
            <a:r>
              <a:rPr lang="it-IT" b="1" dirty="0" err="1">
                <a:solidFill>
                  <a:srgbClr val="0070C0"/>
                </a:solidFill>
                <a:latin typeface="Trebuchet MS" panose="020B0703020202090204" pitchFamily="34" charset="0"/>
              </a:rPr>
              <a:t>outcome</a:t>
            </a:r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 peggiori </a:t>
            </a:r>
            <a:r>
              <a:rPr lang="it-IT" dirty="0">
                <a:latin typeface="Trebuchet MS" panose="020B0703020202090204" pitchFamily="34" charset="0"/>
              </a:rPr>
              <a:t>nel trattamento con atropina a bassa concentrazione ( 0,05%, 0,025% e 0,01%) per il controllo della miopia</a:t>
            </a:r>
            <a:r>
              <a:rPr lang="it-IT" dirty="0"/>
              <a:t>.</a:t>
            </a:r>
          </a:p>
          <a:p>
            <a:pPr marL="0" indent="0" algn="just">
              <a:buFont typeface="Wingdings 3" charset="2"/>
              <a:buNone/>
            </a:pPr>
            <a:endParaRPr lang="it-IT" dirty="0"/>
          </a:p>
          <a:p>
            <a:pPr algn="just">
              <a:buFontTx/>
              <a:buChar char="-"/>
            </a:pPr>
            <a:endParaRPr lang="it-IT" dirty="0"/>
          </a:p>
          <a:p>
            <a:pPr marL="0" indent="0">
              <a:buFont typeface="Wingdings 3" charset="2"/>
              <a:buNone/>
            </a:pPr>
            <a:endParaRPr lang="it-IT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EF724E9-CC71-ED4C-858E-780C09104914}"/>
              </a:ext>
            </a:extLst>
          </p:cNvPr>
          <p:cNvSpPr/>
          <p:nvPr/>
        </p:nvSpPr>
        <p:spPr>
          <a:xfrm>
            <a:off x="5796659" y="5108028"/>
            <a:ext cx="6022427" cy="5990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7D3F073-5C08-7040-8F33-8975A58EF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80" y="1444316"/>
            <a:ext cx="11684191" cy="456102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8284ABF-B2C9-4948-BDE9-F3683550E11A}"/>
              </a:ext>
            </a:extLst>
          </p:cNvPr>
          <p:cNvSpPr txBox="1"/>
          <p:nvPr/>
        </p:nvSpPr>
        <p:spPr>
          <a:xfrm>
            <a:off x="1273489" y="6005341"/>
            <a:ext cx="1075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rebuchet MS" panose="020B0703020202090204" pitchFamily="34" charset="0"/>
              </a:rPr>
              <a:t>I bambini più piccoli richiedevano una concentrazione più elevata per ottenere un'efficacia simile a quella dei bambini più grandi trattati con concentrazioni inferiori!</a:t>
            </a:r>
          </a:p>
        </p:txBody>
      </p:sp>
    </p:spTree>
    <p:extLst>
      <p:ext uri="{BB962C8B-B14F-4D97-AF65-F5344CB8AC3E}">
        <p14:creationId xmlns:p14="http://schemas.microsoft.com/office/powerpoint/2010/main" val="320346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228796-4318-8947-9CE7-120B61262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051" y="12074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Efficacia del trattamento combinato di OK e Atropina 0,01% per i bambini con miopia.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2DC1C9E-A55F-E440-AEBD-B316B2E0F0A5}"/>
              </a:ext>
            </a:extLst>
          </p:cNvPr>
          <p:cNvSpPr txBox="1">
            <a:spLocks/>
          </p:cNvSpPr>
          <p:nvPr/>
        </p:nvSpPr>
        <p:spPr>
          <a:xfrm>
            <a:off x="931024" y="3814266"/>
            <a:ext cx="10656515" cy="2269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dirty="0">
                <a:latin typeface="Trebuchet MS" panose="020B0703020202090204" pitchFamily="34" charset="0"/>
              </a:rPr>
              <a:t>L'aumento medio della rifrazione nel gruppo di trattamento è </a:t>
            </a:r>
            <a:r>
              <a:rPr lang="it-IT" sz="1600" dirty="0" err="1">
                <a:latin typeface="Trebuchet MS" panose="020B0703020202090204" pitchFamily="34" charset="0"/>
              </a:rPr>
              <a:t>risulato</a:t>
            </a:r>
            <a:r>
              <a:rPr lang="it-IT" sz="1600" dirty="0">
                <a:latin typeface="Trebuchet MS" panose="020B0703020202090204" pitchFamily="34" charset="0"/>
              </a:rPr>
              <a:t> essere pari a </a:t>
            </a:r>
            <a:r>
              <a:rPr lang="it-IT" sz="1600" b="1" dirty="0">
                <a:latin typeface="Trebuchet MS" panose="020B0703020202090204" pitchFamily="34" charset="0"/>
              </a:rPr>
              <a:t>0,38 D</a:t>
            </a:r>
            <a:r>
              <a:rPr lang="it-IT" sz="1600" dirty="0">
                <a:latin typeface="Trebuchet MS" panose="020B0703020202090204" pitchFamily="34" charset="0"/>
              </a:rPr>
              <a:t>, mentre per gruppo di controllo (che ha ricevuto solo OK) è stato ottenuto quasi il doppio di tale aumento con </a:t>
            </a:r>
            <a:r>
              <a:rPr lang="it-IT" sz="1600" b="1" dirty="0">
                <a:latin typeface="Trebuchet MS" panose="020B0703020202090204" pitchFamily="34" charset="0"/>
              </a:rPr>
              <a:t>0,62 D</a:t>
            </a:r>
            <a:r>
              <a:rPr lang="it-IT" sz="1600" dirty="0">
                <a:latin typeface="Trebuchet MS" panose="020B0703020202090204" pitchFamily="34" charset="0"/>
              </a:rPr>
              <a:t>.</a:t>
            </a:r>
          </a:p>
          <a:p>
            <a:pPr algn="just"/>
            <a:r>
              <a:rPr lang="it-IT" sz="1600" dirty="0">
                <a:latin typeface="Trebuchet MS" panose="020B0703020202090204" pitchFamily="34" charset="0"/>
              </a:rPr>
              <a:t>Per la lunghezza assiale, il gruppo che ha ricevuto AT a basse dosi con OK ha avuto un aumento dell'AXL di </a:t>
            </a:r>
            <a:r>
              <a:rPr lang="it-IT" sz="1600" b="1" dirty="0">
                <a:latin typeface="Trebuchet MS" panose="020B0703020202090204" pitchFamily="34" charset="0"/>
              </a:rPr>
              <a:t>0,37 mm</a:t>
            </a:r>
            <a:r>
              <a:rPr lang="it-IT" sz="1600" dirty="0">
                <a:latin typeface="Trebuchet MS" panose="020B0703020202090204" pitchFamily="34" charset="0"/>
              </a:rPr>
              <a:t>, mentre è stato riportato un aumento di </a:t>
            </a:r>
            <a:r>
              <a:rPr lang="it-IT" sz="1600" b="1" dirty="0">
                <a:latin typeface="Trebuchet MS" panose="020B0703020202090204" pitchFamily="34" charset="0"/>
              </a:rPr>
              <a:t>0,41</a:t>
            </a:r>
            <a:r>
              <a:rPr lang="it-IT" sz="1600" dirty="0">
                <a:latin typeface="Trebuchet MS" panose="020B0703020202090204" pitchFamily="34" charset="0"/>
              </a:rPr>
              <a:t> mm per il Gruppo solo OK.</a:t>
            </a:r>
          </a:p>
          <a:p>
            <a:pPr algn="just"/>
            <a:r>
              <a:rPr lang="it-IT" sz="1600" dirty="0">
                <a:latin typeface="Trebuchet MS" panose="020B0703020202090204" pitchFamily="34" charset="0"/>
              </a:rPr>
              <a:t>I risultati ottenuti da tutti gli studi per il trattamento combinato hanno dimostrato una </a:t>
            </a:r>
            <a:r>
              <a:rPr lang="it-IT" sz="1600" b="1" dirty="0">
                <a:latin typeface="Trebuchet MS" panose="020B0703020202090204" pitchFamily="34" charset="0"/>
              </a:rPr>
              <a:t>migliore efficacia nei pazienti con bassa miopia.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5B26B8-EC87-5744-BD3A-AC4F59FFD724}"/>
              </a:ext>
            </a:extLst>
          </p:cNvPr>
          <p:cNvSpPr txBox="1"/>
          <p:nvPr/>
        </p:nvSpPr>
        <p:spPr>
          <a:xfrm>
            <a:off x="1622989" y="5806728"/>
            <a:ext cx="9749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rgbClr val="0070C0"/>
                </a:solidFill>
              </a:rPr>
              <a:t>La combinazione di OK e atropina allo 0,01% è più efficace nel rallentare l'allungamento assiale rispetto alla </a:t>
            </a:r>
            <a:r>
              <a:rPr lang="it-IT" sz="2000" b="1" dirty="0" err="1">
                <a:solidFill>
                  <a:srgbClr val="0070C0"/>
                </a:solidFill>
              </a:rPr>
              <a:t>monoterapia</a:t>
            </a:r>
            <a:r>
              <a:rPr lang="it-IT" sz="2000" b="1" dirty="0">
                <a:solidFill>
                  <a:srgbClr val="0070C0"/>
                </a:solidFill>
              </a:rPr>
              <a:t> OK nei bambini con miopia !</a:t>
            </a:r>
          </a:p>
        </p:txBody>
      </p:sp>
      <p:pic>
        <p:nvPicPr>
          <p:cNvPr id="12" name="Segnaposto contenuto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B0149D-6F50-6D4D-9AC7-D55CA326A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6610" y="1491860"/>
            <a:ext cx="3686544" cy="1722828"/>
          </a:xfrm>
        </p:spPr>
      </p:pic>
      <p:pic>
        <p:nvPicPr>
          <p:cNvPr id="14" name="Immagine 1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B42D33D7-271D-CA4A-BBB8-3CC17D0B9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46" y="1222226"/>
            <a:ext cx="7562850" cy="25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20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07AAB9-F3E3-044E-9A2A-B0AB6309C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41" y="1537930"/>
            <a:ext cx="5943559" cy="43307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it-IT" dirty="0">
                <a:latin typeface="Trebuchet MS" panose="020B0703020202090204" pitchFamily="34" charset="0"/>
              </a:rPr>
              <a:t>3 bambine di età compresa tra 8 e 10 anni con miopia progressiva in media di -4,37 ± 0,88 D all'inizio del trattamento</a:t>
            </a:r>
          </a:p>
          <a:p>
            <a:pPr algn="just">
              <a:lnSpc>
                <a:spcPct val="90000"/>
              </a:lnSpc>
            </a:pPr>
            <a:endParaRPr lang="it-IT" dirty="0">
              <a:latin typeface="Trebuchet MS" panose="020B070302020209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it-IT" dirty="0">
                <a:latin typeface="Trebuchet MS" panose="020B0703020202090204" pitchFamily="34" charset="0"/>
              </a:rPr>
              <a:t>progressione miopica media annuale durante i 3 anni precedenti la terapia pari ad 1,12 ± 0,75 D</a:t>
            </a:r>
          </a:p>
          <a:p>
            <a:pPr algn="just">
              <a:lnSpc>
                <a:spcPct val="90000"/>
              </a:lnSpc>
            </a:pPr>
            <a:endParaRPr lang="it-IT" dirty="0">
              <a:latin typeface="Trebuchet MS" panose="020B070302020209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it-IT" dirty="0">
                <a:latin typeface="Trebuchet MS" panose="020B0703020202090204" pitchFamily="34" charset="0"/>
              </a:rPr>
              <a:t>I bambini sono stati trattati con una combinazione di Atropina allo 0,01% con lenti morbide a gestione del </a:t>
            </a:r>
            <a:r>
              <a:rPr lang="it-IT" dirty="0" err="1">
                <a:latin typeface="Trebuchet MS" panose="020B0703020202090204" pitchFamily="34" charset="0"/>
              </a:rPr>
              <a:t>defocus</a:t>
            </a:r>
            <a:r>
              <a:rPr lang="it-IT" dirty="0">
                <a:latin typeface="Trebuchet MS" panose="020B0703020202090204" pitchFamily="34" charset="0"/>
              </a:rPr>
              <a:t> periferico </a:t>
            </a:r>
            <a:r>
              <a:rPr lang="it-IT" dirty="0" err="1">
                <a:latin typeface="Trebuchet MS" panose="020B0703020202090204" pitchFamily="34" charset="0"/>
              </a:rPr>
              <a:t>MiSight</a:t>
            </a:r>
            <a:r>
              <a:rPr lang="it-IT" dirty="0">
                <a:latin typeface="Trebuchet MS" panose="020B0703020202090204" pitchFamily="34" charset="0"/>
              </a:rPr>
              <a:t>® (Cooper Vision, Phoenix, AZ, USA).</a:t>
            </a:r>
          </a:p>
          <a:p>
            <a:pPr algn="just">
              <a:lnSpc>
                <a:spcPct val="90000"/>
              </a:lnSpc>
            </a:pPr>
            <a:r>
              <a:rPr lang="it-IT" dirty="0">
                <a:latin typeface="Trebuchet MS" panose="020B0703020202090204" pitchFamily="34" charset="0"/>
              </a:rPr>
              <a:t>La variazione media (aumento medio) del SE misurata alla fine dell'anno di trattamento è risultata di 0,25 ± 0,25 D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311ADA0-DD2E-4049-91EA-E842622F8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538" y="167560"/>
            <a:ext cx="4606287" cy="27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6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6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7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8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0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2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5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6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7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150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1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2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3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5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67" name="Rectangle 166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Concerti: La Stagione 2022 dell&amp;amp;#39;Orchestra Sinfonica della Rai | da gennaio  a maggio 2022 - Mobmagazine">
            <a:extLst>
              <a:ext uri="{FF2B5EF4-FFF2-40B4-BE49-F238E27FC236}">
                <a16:creationId xmlns:a16="http://schemas.microsoft.com/office/drawing/2014/main" id="{2F4BD30D-EBF0-B143-944F-FAA251597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" b="137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-1" y="3632297"/>
            <a:ext cx="8609045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93503F">
              <a:alpha val="9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D87D7D-94F0-A94E-8010-43C099B2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03" y="4103740"/>
            <a:ext cx="7658377" cy="103209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>
                <a:solidFill>
                  <a:srgbClr val="FEFFFF"/>
                </a:solidFill>
                <a:latin typeface="Bradley Hand" pitchFamily="2" charset="77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409583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BC2C939-AFDA-4911-8FD6-FB95EC9C4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La Luce del Sole e gli Effetti sull'Occhio - Radiazioni solari - Dr Orione">
            <a:extLst>
              <a:ext uri="{FF2B5EF4-FFF2-40B4-BE49-F238E27FC236}">
                <a16:creationId xmlns:a16="http://schemas.microsoft.com/office/drawing/2014/main" id="{8ED05930-F8B4-8C4C-9C65-3B4E2E5C8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6329"/>
          <a:stretch/>
        </p:blipFill>
        <p:spPr bwMode="auto">
          <a:xfrm>
            <a:off x="-1" y="1727507"/>
            <a:ext cx="2735480" cy="171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persona, interni, vicino, fissando&#10;&#10;Descrizione generata automaticamente">
            <a:extLst>
              <a:ext uri="{FF2B5EF4-FFF2-40B4-BE49-F238E27FC236}">
                <a16:creationId xmlns:a16="http://schemas.microsoft.com/office/drawing/2014/main" id="{151BD008-AAB9-684B-8AEA-D23893910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9" r="2423"/>
          <a:stretch/>
        </p:blipFill>
        <p:spPr>
          <a:xfrm>
            <a:off x="-1" y="3420895"/>
            <a:ext cx="2735480" cy="1710448"/>
          </a:xfrm>
          <a:prstGeom prst="rect">
            <a:avLst/>
          </a:prstGeom>
        </p:spPr>
      </p:pic>
      <p:grpSp>
        <p:nvGrpSpPr>
          <p:cNvPr id="1034" name="Group 76">
            <a:extLst>
              <a:ext uri="{FF2B5EF4-FFF2-40B4-BE49-F238E27FC236}">
                <a16:creationId xmlns:a16="http://schemas.microsoft.com/office/drawing/2014/main" id="{0EE076EC-8ACC-402A-9EAB-5394E594F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5C705CF8-C5F0-41A3-B988-56DE9C09E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35" name="Freeform 12">
              <a:extLst>
                <a:ext uri="{FF2B5EF4-FFF2-40B4-BE49-F238E27FC236}">
                  <a16:creationId xmlns:a16="http://schemas.microsoft.com/office/drawing/2014/main" id="{9696DCD1-FE19-4E87-86AD-C6B4FFF02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AFAE276E-870B-443D-9A97-E1E06FDB4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36" name="Freeform 14">
              <a:extLst>
                <a:ext uri="{FF2B5EF4-FFF2-40B4-BE49-F238E27FC236}">
                  <a16:creationId xmlns:a16="http://schemas.microsoft.com/office/drawing/2014/main" id="{AF79A60F-3BF9-4CA3-9466-A1E72DA9A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D5531D73-AD37-4686-AF45-A6CB85DB1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24B76C7C-5F88-487C-907C-1BB31A304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CF160F4B-DA1A-4786-A806-EAE800A7B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ED496888-D851-4740-86A3-036BD8920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54ADE695-AF0F-4790-92DD-DFE1C8AB9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29B8488B-6E17-4E15-BA78-38130E214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13A8E3D0-BB50-46FD-9C7B-AC1B29812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BADF47E9-8A43-4263-B9E5-902650526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75C3EB2-D877-41E7-A4D8-8915071FA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00536234-E0B9-4686-AD3D-F17F090A9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7DC3FC53-CA92-49AB-A244-CD4035D85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8335C8EE-A561-4EBF-9DF7-FC2F335F8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2D08D2C4-A8A5-4FBD-A9BF-FE4A2A70F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8B799CD6-1FF1-4B3A-B601-421B4587D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BB8CEEE4-C590-41CF-B245-4F26BCBBB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3">
              <a:extLst>
                <a:ext uri="{FF2B5EF4-FFF2-40B4-BE49-F238E27FC236}">
                  <a16:creationId xmlns:a16="http://schemas.microsoft.com/office/drawing/2014/main" id="{ED52D0E3-C42C-40BF-93B1-B6AE0BA33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0CA2CB11-E1FB-4784-B23B-165EBB8CF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40BAE14B-6092-4D58-98F5-0F9C3D566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BB6C558A-4B33-4B4F-9B1E-9FB180EE5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A7D50F37-726E-4EFB-A5D8-34DB05619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CC84CF0D-1A3D-44C9-AD82-0987957DB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pic>
        <p:nvPicPr>
          <p:cNvPr id="7" name="Immagine 6" descr="Immagine che contiene persona, interni, denti, spazzolatura&#10;&#10;Descrizione generata automaticamente">
            <a:extLst>
              <a:ext uri="{FF2B5EF4-FFF2-40B4-BE49-F238E27FC236}">
                <a16:creationId xmlns:a16="http://schemas.microsoft.com/office/drawing/2014/main" id="{3816CA7F-11BF-484A-B6FC-41FA4966D3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" b="2692"/>
          <a:stretch/>
        </p:blipFill>
        <p:spPr>
          <a:xfrm>
            <a:off x="20" y="10"/>
            <a:ext cx="2725091" cy="1710438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37EA98A-69D5-4674-BCB3-5B87005AC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409" y="1710448"/>
            <a:ext cx="2733254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270C4D9-9D48-4558-96B7-04293F167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409" y="3420896"/>
            <a:ext cx="2733254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FA6E107-C379-554A-A304-C8F15A243A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"/>
          <a:stretch/>
        </p:blipFill>
        <p:spPr>
          <a:xfrm>
            <a:off x="2" y="5107977"/>
            <a:ext cx="2717601" cy="1750023"/>
          </a:xfrm>
          <a:prstGeom prst="rect">
            <a:avLst/>
          </a:pr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3A7D49B-21F9-480A-A87C-1C48A1C21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7409" y="5131344"/>
            <a:ext cx="2733254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B8B5952-CDAC-456A-93E8-44D4E7FF3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3" name="Freeform 11">
            <a:extLst>
              <a:ext uri="{FF2B5EF4-FFF2-40B4-BE49-F238E27FC236}">
                <a16:creationId xmlns:a16="http://schemas.microsoft.com/office/drawing/2014/main" id="{333E5569-FE67-4001-B844-00BB3FA04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1030" name="CasellaDiTesto 3">
            <a:extLst>
              <a:ext uri="{FF2B5EF4-FFF2-40B4-BE49-F238E27FC236}">
                <a16:creationId xmlns:a16="http://schemas.microsoft.com/office/drawing/2014/main" id="{286059A5-7B8F-4EC0-A3C5-2447D452F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442272"/>
              </p:ext>
            </p:extLst>
          </p:nvPr>
        </p:nvGraphicFramePr>
        <p:xfrm>
          <a:off x="3457459" y="1694110"/>
          <a:ext cx="8495361" cy="4670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22481CB-8107-BE47-BCFB-5CF9A6447F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1894" y="116545"/>
            <a:ext cx="4206240" cy="22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09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5BD0AB-A12A-4963-8C76-4A38A165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5B02D4-6294-497A-A708-90ACD67F8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B3C41F7-CBEA-4908-8E25-AC8A7BCF1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8BF375F-FD4B-477D-BA25-8F2031F18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EBA7461-225E-4E5A-8C46-74D021219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421FF16-1B11-487F-B407-5A5B737E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1BBED39-5525-4C40-A24B-2810E88E0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DCD8707-12B8-4FE0-B80A-233D12E2A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D0FA656A-979F-4DCF-82F6-FABD76CAA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649CDD36-E0C5-4003-9C55-E2AED585C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7FB3F111-2E67-486F-BB28-9013CE29F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27F18B2E-BB1D-406E-842A-40A41CDD8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D0EA198E-D555-4E95-B9E6-A28FF561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4BC175F-403F-4912-9245-32C8585FBD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B037B3-D74C-4B0A-95FE-9AF3E319C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0A82314-C2DE-40BC-B376-13EDF1921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02AA774-EBEC-41A3-95DB-654083A9C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D518D6F-5F8A-42AE-8556-ABD164CD1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F1F4805-40E2-4DC2-A7EF-1FAC036ED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6D5AB62-DFEC-425A-9A6B-36371BA70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E8141B8-5906-4679-B44A-608639581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65369F7-C17A-4B5C-B9AD-4A45C21DB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7C51690-6D9B-4786-9269-F5CFDC2E4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C40EA0A9-B7D0-4575-ABFA-7BAD60BE9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40E5D1C1-9693-42A0-B02D-86EF38775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B536BD4-42C2-456B-B59A-DA89381D9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B7777DD-476F-4C95-8EAA-D218F3910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E9B0E9F4-7ADD-0447-B2C7-0ED4DB09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it-IT" b="1" dirty="0"/>
              <a:t>APPROCCI OTTICI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4078ED-9F04-48FF-B8A1-048653944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6A6BEBE7-793B-4C6E-AC8C-219D8051C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Immagine 3" descr="Immagine che contiene persona, interni, vicino, fissando&#10;&#10;Descrizione generata automaticamente">
            <a:extLst>
              <a:ext uri="{FF2B5EF4-FFF2-40B4-BE49-F238E27FC236}">
                <a16:creationId xmlns:a16="http://schemas.microsoft.com/office/drawing/2014/main" id="{78A8EF94-739E-F34D-B91D-E64466B52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0" r="25350" b="-3"/>
          <a:stretch/>
        </p:blipFill>
        <p:spPr>
          <a:xfrm>
            <a:off x="20" y="10"/>
            <a:ext cx="2725091" cy="3428990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DC842FF-A695-D846-9B15-A5E75EE2B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7" r="24384"/>
          <a:stretch/>
        </p:blipFill>
        <p:spPr>
          <a:xfrm>
            <a:off x="20" y="3429000"/>
            <a:ext cx="2717581" cy="342900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0E98FA2-3F74-4225-8C84-E42A730EA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2733254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E420FE-2570-6141-BBD6-0CF646C2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027" y="1624410"/>
            <a:ext cx="6993798" cy="26023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sz="1050" i="1" dirty="0">
              <a:latin typeface="Trebuchet MS" panose="020B0703020202090204" pitchFamily="34" charset="0"/>
            </a:endParaRPr>
          </a:p>
          <a:p>
            <a:pPr marL="0" indent="0" algn="just">
              <a:buNone/>
            </a:pPr>
            <a:endParaRPr lang="it-IT" sz="1050" i="1" dirty="0">
              <a:latin typeface="Trebuchet MS" panose="020B0703020202090204" pitchFamily="34" charset="0"/>
            </a:endParaRPr>
          </a:p>
          <a:p>
            <a:pPr algn="just"/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Gli ausili  (occhiali, lenti a contatto…) per il controllo della miopia sono progettati per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  <a:latin typeface="Trebuchet MS" panose="020B0703020202090204" pitchFamily="34" charset="0"/>
              </a:rPr>
              <a:t>indurre  un </a:t>
            </a:r>
            <a:r>
              <a:rPr lang="it-IT" b="1" dirty="0" err="1">
                <a:solidFill>
                  <a:schemeClr val="accent3">
                    <a:lumMod val="75000"/>
                  </a:schemeClr>
                </a:solidFill>
                <a:latin typeface="Trebuchet MS" panose="020B0703020202090204" pitchFamily="34" charset="0"/>
              </a:rPr>
              <a:t>defocus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  <a:latin typeface="Trebuchet MS" panose="020B0703020202090204" pitchFamily="34" charset="0"/>
              </a:rPr>
              <a:t> miopico </a:t>
            </a:r>
            <a:r>
              <a:rPr lang="it-IT" b="1" u="sng" dirty="0">
                <a:solidFill>
                  <a:srgbClr val="C00000"/>
                </a:solidFill>
                <a:latin typeface="Trebuchet MS" panose="020B0703020202090204" pitchFamily="34" charset="0"/>
              </a:rPr>
              <a:t>sulla retina periferica per tutte le distanze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di visione.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rebuchet MS" panose="020B0703020202090204" pitchFamily="34" charset="0"/>
              </a:rPr>
              <a:t> </a:t>
            </a:r>
            <a:br>
              <a:rPr lang="it-IT" dirty="0">
                <a:latin typeface="Trebuchet MS" panose="020B0703020202090204" pitchFamily="34" charset="0"/>
              </a:rPr>
            </a:br>
            <a:endParaRPr lang="it-IT" dirty="0">
              <a:latin typeface="Trebuchet MS" panose="020B0703020202090204" pitchFamily="34" charset="0"/>
            </a:endParaRPr>
          </a:p>
          <a:p>
            <a:pPr algn="just"/>
            <a:endParaRPr lang="it-IT" sz="1050" dirty="0">
              <a:latin typeface="Trebuchet MS" panose="020B0703020202090204" pitchFamily="34" charset="0"/>
            </a:endParaRPr>
          </a:p>
          <a:p>
            <a:endParaRPr lang="it-IT" dirty="0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80D15123-D5BC-9C41-8A5C-2F445A5FC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86" y="3726851"/>
            <a:ext cx="7497726" cy="26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BC8877BF-E852-A54F-95F8-B0A704561782}"/>
              </a:ext>
            </a:extLst>
          </p:cNvPr>
          <p:cNvSpPr/>
          <p:nvPr/>
        </p:nvSpPr>
        <p:spPr>
          <a:xfrm>
            <a:off x="6663974" y="3492066"/>
            <a:ext cx="1618592" cy="137350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CC0516-B0EB-9F42-9F06-773FF8A6992F}"/>
              </a:ext>
            </a:extLst>
          </p:cNvPr>
          <p:cNvSpPr txBox="1"/>
          <p:nvPr/>
        </p:nvSpPr>
        <p:spPr>
          <a:xfrm>
            <a:off x="5137814" y="6611779"/>
            <a:ext cx="6692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i="1" dirty="0">
                <a:latin typeface="Trebuchet MS" panose="020B0703020202090204" pitchFamily="34" charset="0"/>
              </a:rPr>
              <a:t>Smith EL et al 2009; </a:t>
            </a:r>
            <a:r>
              <a:rPr lang="it-IT" sz="1000" i="1" dirty="0" err="1">
                <a:latin typeface="Trebuchet MS" panose="020B0703020202090204" pitchFamily="34" charset="0"/>
              </a:rPr>
              <a:t>Spillmann</a:t>
            </a:r>
            <a:r>
              <a:rPr lang="it-IT" sz="1000" i="1" dirty="0">
                <a:latin typeface="Trebuchet MS" panose="020B0703020202090204" pitchFamily="34" charset="0"/>
              </a:rPr>
              <a:t> L et al 2020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8919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4" descr="Lettere ingrandite attraverso gli occhiali">
            <a:extLst>
              <a:ext uri="{FF2B5EF4-FFF2-40B4-BE49-F238E27FC236}">
                <a16:creationId xmlns:a16="http://schemas.microsoft.com/office/drawing/2014/main" id="{94EB8817-BD99-4BD5-AA0C-CCCD93A66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-1" y="3632297"/>
            <a:ext cx="8609045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000000">
              <a:alpha val="9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B008D1-A705-B24B-8FB0-AD095002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3889218"/>
            <a:ext cx="6368312" cy="10320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>
                <a:solidFill>
                  <a:srgbClr val="FEFFFF"/>
                </a:solidFill>
              </a:rPr>
              <a:t>OCCHIALI</a:t>
            </a:r>
          </a:p>
        </p:txBody>
      </p:sp>
    </p:spTree>
    <p:extLst>
      <p:ext uri="{BB962C8B-B14F-4D97-AF65-F5344CB8AC3E}">
        <p14:creationId xmlns:p14="http://schemas.microsoft.com/office/powerpoint/2010/main" val="2529635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10E77-6C0F-B745-82D9-6EEAB2C6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980" y="146985"/>
            <a:ext cx="8911687" cy="1280890"/>
          </a:xfrm>
        </p:spPr>
        <p:txBody>
          <a:bodyPr/>
          <a:lstStyle/>
          <a:p>
            <a:pPr algn="just"/>
            <a:r>
              <a:rPr lang="it-IT" b="1" dirty="0" err="1"/>
              <a:t>Bifocal</a:t>
            </a:r>
            <a:r>
              <a:rPr lang="it-IT" b="1" dirty="0"/>
              <a:t> </a:t>
            </a:r>
            <a:r>
              <a:rPr lang="it-IT" b="1" dirty="0" err="1"/>
              <a:t>spectacles</a:t>
            </a:r>
            <a:r>
              <a:rPr lang="it-IT" b="1" dirty="0"/>
              <a:t> and progressive </a:t>
            </a:r>
            <a:r>
              <a:rPr lang="it-IT" b="1" dirty="0" err="1"/>
              <a:t>additional</a:t>
            </a:r>
            <a:r>
              <a:rPr lang="it-IT" b="1" dirty="0"/>
              <a:t> </a:t>
            </a:r>
            <a:r>
              <a:rPr lang="it-IT" b="1" dirty="0" err="1"/>
              <a:t>lenses</a:t>
            </a:r>
            <a:r>
              <a:rPr lang="it-IT" b="1" dirty="0"/>
              <a:t> (</a:t>
            </a:r>
            <a:r>
              <a:rPr lang="it-IT" b="1" dirty="0" err="1"/>
              <a:t>PALs</a:t>
            </a:r>
            <a:r>
              <a:rPr lang="it-IT" b="1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7F297B-B69A-AA42-95DE-60DD84C0A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79" y="1944414"/>
            <a:ext cx="6716111" cy="38343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sz="1900" dirty="0">
                <a:latin typeface="Trebuchet MS" panose="020B0703020202090204" pitchFamily="34" charset="0"/>
              </a:rPr>
              <a:t>Utilizzate nel tentativo di ritardare la progressione della miopia riducendo lo sforzo ed il </a:t>
            </a:r>
            <a:r>
              <a:rPr lang="it-IT" sz="1900" dirty="0" err="1">
                <a:latin typeface="Trebuchet MS" panose="020B0703020202090204" pitchFamily="34" charset="0"/>
              </a:rPr>
              <a:t>lag</a:t>
            </a:r>
            <a:r>
              <a:rPr lang="it-IT" sz="1900" dirty="0">
                <a:latin typeface="Trebuchet MS" panose="020B0703020202090204" pitchFamily="34" charset="0"/>
              </a:rPr>
              <a:t> accomodativo durante il lavoro ravvicinato prolungato </a:t>
            </a:r>
            <a:r>
              <a:rPr lang="it-IT" sz="1050" dirty="0" err="1">
                <a:latin typeface="Trebuchet MS" panose="020B0703020202090204" pitchFamily="34" charset="0"/>
              </a:rPr>
              <a:t>Tang</a:t>
            </a:r>
            <a:r>
              <a:rPr lang="it-IT" sz="1050" dirty="0">
                <a:latin typeface="Trebuchet MS" panose="020B0703020202090204" pitchFamily="34" charset="0"/>
              </a:rPr>
              <a:t> WC, </a:t>
            </a:r>
            <a:r>
              <a:rPr lang="it-IT" sz="1050" dirty="0" err="1">
                <a:latin typeface="Trebuchet MS" panose="020B0703020202090204" pitchFamily="34" charset="0"/>
              </a:rPr>
              <a:t>Leung</a:t>
            </a:r>
            <a:r>
              <a:rPr lang="it-IT" sz="1050" dirty="0">
                <a:latin typeface="Trebuchet MS" panose="020B0703020202090204" pitchFamily="34" charset="0"/>
              </a:rPr>
              <a:t> M et al .2020</a:t>
            </a:r>
          </a:p>
          <a:p>
            <a:pPr marL="0" indent="0" algn="just">
              <a:buNone/>
            </a:pPr>
            <a:endParaRPr lang="it-IT" sz="1050" dirty="0">
              <a:latin typeface="Trebuchet MS" panose="020B0703020202090204" pitchFamily="34" charset="0"/>
            </a:endParaRPr>
          </a:p>
          <a:p>
            <a:pPr algn="just"/>
            <a:r>
              <a:rPr lang="it-IT" sz="1900" dirty="0">
                <a:latin typeface="Trebuchet MS" panose="020B0703020202090204" pitchFamily="34" charset="0"/>
              </a:rPr>
              <a:t>Gli </a:t>
            </a:r>
            <a:r>
              <a:rPr lang="it-IT" sz="1900" b="1" dirty="0">
                <a:latin typeface="Trebuchet MS" panose="020B0703020202090204" pitchFamily="34" charset="0"/>
              </a:rPr>
              <a:t>studi</a:t>
            </a:r>
            <a:r>
              <a:rPr lang="it-IT" sz="1900" dirty="0">
                <a:latin typeface="Trebuchet MS" panose="020B0703020202090204" pitchFamily="34" charset="0"/>
              </a:rPr>
              <a:t> con lenti ad addizione progressiva e bifocali </a:t>
            </a:r>
            <a:r>
              <a:rPr lang="it-IT" sz="1900" b="1" dirty="0">
                <a:latin typeface="Trebuchet MS" panose="020B0703020202090204" pitchFamily="34" charset="0"/>
              </a:rPr>
              <a:t>hanno mostrato </a:t>
            </a:r>
            <a:r>
              <a:rPr lang="it-IT" sz="1900" dirty="0">
                <a:latin typeface="Trebuchet MS" panose="020B0703020202090204" pitchFamily="34" charset="0"/>
              </a:rPr>
              <a:t>un </a:t>
            </a:r>
            <a:r>
              <a:rPr lang="it-IT" sz="1900" b="1" dirty="0">
                <a:solidFill>
                  <a:srgbClr val="0070C0"/>
                </a:solidFill>
                <a:latin typeface="Trebuchet MS" panose="020B0703020202090204" pitchFamily="34" charset="0"/>
              </a:rPr>
              <a:t>effetto clinicamente insignificante </a:t>
            </a:r>
            <a:r>
              <a:rPr lang="it-IT" sz="1900" dirty="0">
                <a:latin typeface="Trebuchet MS" panose="020B0703020202090204" pitchFamily="34" charset="0"/>
              </a:rPr>
              <a:t>sul rallentamento della progressione della miopia </a:t>
            </a:r>
            <a:r>
              <a:rPr lang="it-IT" sz="1100" dirty="0" err="1">
                <a:latin typeface="Trebuchet MS" panose="020B0703020202090204" pitchFamily="34" charset="0"/>
              </a:rPr>
              <a:t>Walline</a:t>
            </a:r>
            <a:r>
              <a:rPr lang="it-IT" sz="1100" dirty="0">
                <a:latin typeface="Trebuchet MS" panose="020B0703020202090204" pitchFamily="34" charset="0"/>
              </a:rPr>
              <a:t> JJ, </a:t>
            </a:r>
            <a:r>
              <a:rPr lang="it-IT" sz="1100" dirty="0" err="1">
                <a:latin typeface="Trebuchet MS" panose="020B0703020202090204" pitchFamily="34" charset="0"/>
              </a:rPr>
              <a:t>Lindsley</a:t>
            </a:r>
            <a:r>
              <a:rPr lang="it-IT" sz="1100" dirty="0">
                <a:latin typeface="Trebuchet MS" panose="020B0703020202090204" pitchFamily="34" charset="0"/>
              </a:rPr>
              <a:t> K, </a:t>
            </a:r>
            <a:r>
              <a:rPr lang="it-IT" sz="1100" dirty="0" err="1">
                <a:latin typeface="Trebuchet MS" panose="020B0703020202090204" pitchFamily="34" charset="0"/>
              </a:rPr>
              <a:t>Vedula</a:t>
            </a:r>
            <a:r>
              <a:rPr lang="it-IT" sz="1100" dirty="0">
                <a:latin typeface="Trebuchet MS" panose="020B0703020202090204" pitchFamily="34" charset="0"/>
              </a:rPr>
              <a:t> SS, et al. 2011. - </a:t>
            </a:r>
            <a:r>
              <a:rPr lang="it-IT" sz="1100" dirty="0" err="1">
                <a:latin typeface="Trebuchet MS" panose="020B0703020202090204" pitchFamily="34" charset="0"/>
              </a:rPr>
              <a:t>Hasebe</a:t>
            </a:r>
            <a:r>
              <a:rPr lang="it-IT" sz="1100" dirty="0">
                <a:latin typeface="Trebuchet MS" panose="020B0703020202090204" pitchFamily="34" charset="0"/>
              </a:rPr>
              <a:t> </a:t>
            </a:r>
            <a:r>
              <a:rPr lang="it-IT" sz="1100" dirty="0" err="1">
                <a:latin typeface="Trebuchet MS" panose="020B0703020202090204" pitchFamily="34" charset="0"/>
              </a:rPr>
              <a:t>S</a:t>
            </a:r>
            <a:r>
              <a:rPr lang="it-IT" sz="1100" dirty="0">
                <a:latin typeface="Trebuchet MS" panose="020B0703020202090204" pitchFamily="34" charset="0"/>
              </a:rPr>
              <a:t> et al 2014</a:t>
            </a:r>
          </a:p>
          <a:p>
            <a:pPr marL="0" indent="0" algn="just">
              <a:buNone/>
            </a:pPr>
            <a:endParaRPr lang="it-IT" sz="1100" dirty="0">
              <a:latin typeface="Trebuchet MS" panose="020B0703020202090204" pitchFamily="34" charset="0"/>
            </a:endParaRPr>
          </a:p>
          <a:p>
            <a:pPr algn="just"/>
            <a:r>
              <a:rPr lang="it-IT" sz="1900" dirty="0">
                <a:latin typeface="Trebuchet MS" panose="020B0703020202090204" pitchFamily="34" charset="0"/>
              </a:rPr>
              <a:t>In una recente meta-analisi, Huang ha rilevato piccole riduzioni della progressione della miopia (0,25 D) e dell'allungamento assiale (-0,12 mm). </a:t>
            </a:r>
          </a:p>
          <a:p>
            <a:pPr marL="0" indent="0" algn="just">
              <a:buNone/>
            </a:pPr>
            <a:r>
              <a:rPr lang="it-IT" sz="1500" dirty="0">
                <a:latin typeface="Trebuchet MS" panose="020B0703020202090204" pitchFamily="34" charset="0"/>
              </a:rPr>
              <a:t>Questo effetto era maggiore per i bambini con un livello più elevato di miopia (&lt;-3,0 D), ritardo accomodativo o </a:t>
            </a:r>
            <a:r>
              <a:rPr lang="it-IT" sz="1500" dirty="0" err="1">
                <a:latin typeface="Trebuchet MS" panose="020B0703020202090204" pitchFamily="34" charset="0"/>
              </a:rPr>
              <a:t>esoforia</a:t>
            </a:r>
            <a:r>
              <a:rPr lang="it-IT" sz="1500" dirty="0">
                <a:latin typeface="Trebuchet MS" panose="020B0703020202090204" pitchFamily="34" charset="0"/>
              </a:rPr>
              <a:t> per vicino</a:t>
            </a:r>
          </a:p>
          <a:p>
            <a:pPr marL="0" indent="0" algn="just">
              <a:buNone/>
            </a:pPr>
            <a:r>
              <a:rPr lang="it-IT" sz="1200" dirty="0">
                <a:latin typeface="Trebuchet MS" panose="020B0703020202090204" pitchFamily="34" charset="0"/>
              </a:rPr>
              <a:t>Huang, </a:t>
            </a:r>
            <a:r>
              <a:rPr lang="it-IT" sz="1200" dirty="0" err="1">
                <a:latin typeface="Trebuchet MS" panose="020B0703020202090204" pitchFamily="34" charset="0"/>
              </a:rPr>
              <a:t>J.et</a:t>
            </a:r>
            <a:r>
              <a:rPr lang="it-IT" sz="1200" dirty="0">
                <a:latin typeface="Trebuchet MS" panose="020B0703020202090204" pitchFamily="34" charset="0"/>
              </a:rPr>
              <a:t> al. </a:t>
            </a:r>
            <a:r>
              <a:rPr lang="it-IT" sz="1200" b="1" dirty="0">
                <a:latin typeface="Trebuchet MS" panose="020B0703020202090204" pitchFamily="34" charset="0"/>
              </a:rPr>
              <a:t>2016</a:t>
            </a:r>
            <a:endParaRPr lang="it-IT" sz="1500" dirty="0"/>
          </a:p>
          <a:p>
            <a:endParaRPr lang="it-IT" sz="1500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098" name="Picture 2" descr="Is There a Role for Bifocals or PALs in Myopia Management? - Review of  Myopia Management">
            <a:extLst>
              <a:ext uri="{FF2B5EF4-FFF2-40B4-BE49-F238E27FC236}">
                <a16:creationId xmlns:a16="http://schemas.microsoft.com/office/drawing/2014/main" id="{F709043E-4F53-7041-9ADF-E4001899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53" y="1427875"/>
            <a:ext cx="4283521" cy="28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A85281-4787-9F48-9360-BC3990DC8FC8}"/>
              </a:ext>
            </a:extLst>
          </p:cNvPr>
          <p:cNvSpPr txBox="1"/>
          <p:nvPr/>
        </p:nvSpPr>
        <p:spPr>
          <a:xfrm>
            <a:off x="1387365" y="5778714"/>
            <a:ext cx="106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rebuchet MS" panose="020B0703020202090204" pitchFamily="34" charset="0"/>
              </a:rPr>
              <a:t>CONCLUSIONE: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0070C0"/>
                </a:solidFill>
              </a:rPr>
              <a:t>effetto clinico sia dei </a:t>
            </a:r>
            <a:r>
              <a:rPr lang="it-IT" sz="2400" b="1" dirty="0" err="1">
                <a:solidFill>
                  <a:srgbClr val="0070C0"/>
                </a:solidFill>
              </a:rPr>
              <a:t>PALs</a:t>
            </a:r>
            <a:r>
              <a:rPr lang="it-IT" sz="2400" b="1" dirty="0">
                <a:solidFill>
                  <a:srgbClr val="0070C0"/>
                </a:solidFill>
              </a:rPr>
              <a:t> che dei BSL è risultato modesto rispetto agli SVSL o al placebo!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1103A58-90E7-2246-A80C-9E1F097B256F}"/>
              </a:ext>
            </a:extLst>
          </p:cNvPr>
          <p:cNvSpPr/>
          <p:nvPr/>
        </p:nvSpPr>
        <p:spPr>
          <a:xfrm>
            <a:off x="588578" y="2963917"/>
            <a:ext cx="6852745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34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FAF68-E07F-684E-8DCB-AFABFC95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229" y="270238"/>
            <a:ext cx="9217572" cy="128089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LENTI PER OCCHIALI DIMS (</a:t>
            </a:r>
            <a:r>
              <a:rPr lang="it-IT" b="1" dirty="0" err="1"/>
              <a:t>Defocus</a:t>
            </a:r>
            <a:r>
              <a:rPr lang="it-IT" b="1" dirty="0"/>
              <a:t> </a:t>
            </a:r>
            <a:r>
              <a:rPr lang="it-IT" b="1" dirty="0" err="1"/>
              <a:t>Incorporated</a:t>
            </a:r>
            <a:r>
              <a:rPr lang="it-IT" b="1" dirty="0"/>
              <a:t> Multiple </a:t>
            </a:r>
            <a:r>
              <a:rPr lang="it-IT" b="1" dirty="0" err="1"/>
              <a:t>Segments</a:t>
            </a:r>
            <a:r>
              <a:rPr lang="it-IT" b="1" dirty="0"/>
              <a:t> Technology)</a:t>
            </a:r>
            <a:br>
              <a:rPr lang="it-IT" b="1" dirty="0"/>
            </a:br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FBCD9C4-0BE1-FD4D-AB54-096FE61742B7}"/>
              </a:ext>
            </a:extLst>
          </p:cNvPr>
          <p:cNvSpPr txBox="1">
            <a:spLocks/>
          </p:cNvSpPr>
          <p:nvPr/>
        </p:nvSpPr>
        <p:spPr>
          <a:xfrm>
            <a:off x="1045940" y="2264190"/>
            <a:ext cx="6085074" cy="3124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it-IT" dirty="0"/>
          </a:p>
          <a:p>
            <a:pPr algn="just">
              <a:buFont typeface="Wingdings" pitchFamily="2" charset="2"/>
              <a:buChar char="§"/>
            </a:pPr>
            <a:r>
              <a:rPr lang="it-IT" b="1" dirty="0">
                <a:solidFill>
                  <a:schemeClr val="tx1"/>
                </a:solidFill>
              </a:rPr>
              <a:t>zona ottica centrale di 9 mm 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per correggere l'errore di rifrazione</a:t>
            </a:r>
          </a:p>
          <a:p>
            <a:pPr algn="just">
              <a:buFont typeface="Wingdings" pitchFamily="2" charset="2"/>
              <a:buChar char="§"/>
            </a:pPr>
            <a:r>
              <a:rPr lang="it-IT" b="1" dirty="0">
                <a:solidFill>
                  <a:schemeClr val="tx1"/>
                </a:solidFill>
              </a:rPr>
              <a:t>Zona anulare di 33 mm </a:t>
            </a:r>
            <a:r>
              <a:rPr lang="it-IT" dirty="0">
                <a:solidFill>
                  <a:schemeClr val="tx1"/>
                </a:solidFill>
              </a:rPr>
              <a:t>che </a:t>
            </a:r>
            <a:r>
              <a:rPr lang="it-IT" u="sng" dirty="0">
                <a:solidFill>
                  <a:schemeClr val="tx1"/>
                </a:solidFill>
              </a:rPr>
              <a:t>circonda uniformemente la zona centrale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/>
              <a:t>della lente composta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da</a:t>
            </a:r>
            <a:r>
              <a:rPr lang="it-IT" b="1" dirty="0">
                <a:solidFill>
                  <a:schemeClr val="tx1"/>
                </a:solidFill>
              </a:rPr>
              <a:t> segmenti multipli di sfocatura miopica costante (+3.50 D) di 1 mm 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per controllare la progressione della miopia </a:t>
            </a:r>
            <a:r>
              <a:rPr lang="it-IT" dirty="0"/>
              <a:t>(ciascuno dei quali fornisce sfocatura </a:t>
            </a:r>
            <a:r>
              <a:rPr lang="it-IT" dirty="0">
                <a:solidFill>
                  <a:schemeClr val="tx1"/>
                </a:solidFill>
              </a:rPr>
              <a:t>miopica</a:t>
            </a:r>
            <a:r>
              <a:rPr lang="it-IT" dirty="0"/>
              <a:t>)</a:t>
            </a:r>
          </a:p>
          <a:p>
            <a:pPr algn="just">
              <a:buFontTx/>
              <a:buChar char="-"/>
            </a:pPr>
            <a:endParaRPr lang="it-IT" dirty="0"/>
          </a:p>
          <a:p>
            <a:pPr marL="0" indent="0" algn="just">
              <a:buFont typeface="Wingdings 3" charset="2"/>
              <a:buNone/>
            </a:pPr>
            <a:r>
              <a:rPr lang="it-IT" b="1" dirty="0">
                <a:solidFill>
                  <a:srgbClr val="0070C0"/>
                </a:solidFill>
              </a:rPr>
              <a:t>visione chiara e </a:t>
            </a:r>
            <a:r>
              <a:rPr lang="it-IT" b="1" dirty="0" err="1">
                <a:solidFill>
                  <a:srgbClr val="0070C0"/>
                </a:solidFill>
              </a:rPr>
              <a:t>defocus</a:t>
            </a:r>
            <a:r>
              <a:rPr lang="it-IT" b="1" dirty="0">
                <a:solidFill>
                  <a:srgbClr val="0070C0"/>
                </a:solidFill>
              </a:rPr>
              <a:t> miopico simultaneamente a tutte le distanze di visione, consentendo contemporaneamente di ritardare la progressione della miopia</a:t>
            </a:r>
            <a:endParaRPr lang="it-IT" sz="2000" dirty="0">
              <a:solidFill>
                <a:srgbClr val="0070C0"/>
              </a:solidFill>
            </a:endParaRPr>
          </a:p>
        </p:txBody>
      </p:sp>
      <p:sp>
        <p:nvSpPr>
          <p:cNvPr id="9" name="Freccia circolare a destra 8">
            <a:extLst>
              <a:ext uri="{FF2B5EF4-FFF2-40B4-BE49-F238E27FC236}">
                <a16:creationId xmlns:a16="http://schemas.microsoft.com/office/drawing/2014/main" id="{EC5A2B3E-FF24-E847-9E32-A1A52700FD65}"/>
              </a:ext>
            </a:extLst>
          </p:cNvPr>
          <p:cNvSpPr/>
          <p:nvPr/>
        </p:nvSpPr>
        <p:spPr>
          <a:xfrm>
            <a:off x="447743" y="4742857"/>
            <a:ext cx="598197" cy="89125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5D34E8E-E867-B447-BD96-C47A7065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592" y="2062655"/>
            <a:ext cx="4667811" cy="2732690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D07A6AF-ECE6-C540-986E-347796CC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592" y="4952258"/>
            <a:ext cx="4963408" cy="148562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50FFB2-A1E0-8044-9960-8280772EC7E7}"/>
              </a:ext>
            </a:extLst>
          </p:cNvPr>
          <p:cNvSpPr txBox="1"/>
          <p:nvPr/>
        </p:nvSpPr>
        <p:spPr>
          <a:xfrm>
            <a:off x="746841" y="1468813"/>
            <a:ext cx="10762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rebuchet MS" panose="020B0703020202090204" pitchFamily="34" charset="0"/>
              </a:rPr>
              <a:t>Sviluppate presso l'Università Politecnica di Hong Kong in uno studio randomizzato di 2 anni condotto da </a:t>
            </a:r>
            <a:r>
              <a:rPr lang="it-IT" dirty="0" err="1">
                <a:latin typeface="Trebuchet MS" panose="020B0703020202090204" pitchFamily="34" charset="0"/>
              </a:rPr>
              <a:t>Lam</a:t>
            </a:r>
            <a:r>
              <a:rPr lang="it-IT" dirty="0">
                <a:latin typeface="Trebuchet MS" panose="020B0703020202090204" pitchFamily="34" charset="0"/>
              </a:rPr>
              <a:t> et al. </a:t>
            </a:r>
            <a:r>
              <a:rPr lang="it-IT" sz="1000" dirty="0" err="1">
                <a:latin typeface="Trebuchet MS" panose="020B0703020202090204" pitchFamily="34" charset="0"/>
              </a:rPr>
              <a:t>Lam</a:t>
            </a:r>
            <a:r>
              <a:rPr lang="it-IT" sz="1000" dirty="0">
                <a:latin typeface="Trebuchet MS" panose="020B0703020202090204" pitchFamily="34" charset="0"/>
              </a:rPr>
              <a:t> CSY, et al  </a:t>
            </a:r>
            <a:r>
              <a:rPr lang="it-IT" sz="1000" i="1" dirty="0">
                <a:latin typeface="Trebuchet MS" panose="020B0703020202090204" pitchFamily="34" charset="0"/>
              </a:rPr>
              <a:t>Br </a:t>
            </a:r>
            <a:r>
              <a:rPr lang="it-IT" sz="1000" i="1" dirty="0" err="1">
                <a:latin typeface="Trebuchet MS" panose="020B0703020202090204" pitchFamily="34" charset="0"/>
              </a:rPr>
              <a:t>J</a:t>
            </a:r>
            <a:r>
              <a:rPr lang="it-IT" sz="1000" i="1" dirty="0">
                <a:latin typeface="Trebuchet MS" panose="020B0703020202090204" pitchFamily="34" charset="0"/>
              </a:rPr>
              <a:t> </a:t>
            </a:r>
            <a:r>
              <a:rPr lang="it-IT" sz="1000" i="1" dirty="0" err="1">
                <a:latin typeface="Trebuchet MS" panose="020B0703020202090204" pitchFamily="34" charset="0"/>
              </a:rPr>
              <a:t>Ophthalmol</a:t>
            </a:r>
            <a:r>
              <a:rPr lang="it-IT" sz="1000" i="1" dirty="0">
                <a:latin typeface="Trebuchet MS" panose="020B0703020202090204" pitchFamily="34" charset="0"/>
              </a:rPr>
              <a:t> </a:t>
            </a:r>
            <a:r>
              <a:rPr lang="it-IT" sz="1000" dirty="0">
                <a:latin typeface="Trebuchet MS" panose="020B0703020202090204" pitchFamily="34" charset="0"/>
              </a:rPr>
              <a:t>2020</a:t>
            </a:r>
            <a:endParaRPr lang="it-IT" sz="1000" dirty="0"/>
          </a:p>
        </p:txBody>
      </p:sp>
      <p:pic>
        <p:nvPicPr>
          <p:cNvPr id="10" name="Immagine 9" descr="Immagine che contiene elettronico&#10;&#10;Descrizione generata automaticamente">
            <a:extLst>
              <a:ext uri="{FF2B5EF4-FFF2-40B4-BE49-F238E27FC236}">
                <a16:creationId xmlns:a16="http://schemas.microsoft.com/office/drawing/2014/main" id="{37403EA3-F6D2-A742-93C0-47064391C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31" r="34345" b="-3"/>
          <a:stretch/>
        </p:blipFill>
        <p:spPr>
          <a:xfrm>
            <a:off x="10889846" y="159341"/>
            <a:ext cx="1006557" cy="13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0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1EDCE6-14BD-F24C-931E-3338A9E2C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683" y="2259702"/>
            <a:ext cx="5085317" cy="459829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90000"/>
              </a:lnSpc>
            </a:pPr>
            <a:r>
              <a:rPr lang="it-IT" sz="1600" b="1" dirty="0">
                <a:solidFill>
                  <a:srgbClr val="000000"/>
                </a:solidFill>
              </a:rPr>
              <a:t>RISULTATI </a:t>
            </a:r>
            <a:r>
              <a:rPr lang="it-IT" dirty="0">
                <a:solidFill>
                  <a:srgbClr val="000000"/>
                </a:solidFill>
              </a:rPr>
              <a:t>(randomizzati 183 bambini cinesi miopi tra -1 e -5D e astigmatismo &lt; 1.50, di età compresa tra 8 e 13 anni con DIMS o lenti a visione singola):</a:t>
            </a:r>
          </a:p>
          <a:p>
            <a:pPr algn="just">
              <a:lnSpc>
                <a:spcPct val="90000"/>
              </a:lnSpc>
            </a:pPr>
            <a:endParaRPr lang="it-IT" dirty="0">
              <a:solidFill>
                <a:srgbClr val="000000"/>
              </a:solidFill>
            </a:endParaRPr>
          </a:p>
          <a:p>
            <a:pPr algn="just">
              <a:lnSpc>
                <a:spcPct val="90000"/>
              </a:lnSpc>
              <a:buFontTx/>
              <a:buChar char="-"/>
            </a:pPr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52% in meno di progressione della miopia </a:t>
            </a:r>
            <a:r>
              <a:rPr lang="it-IT" dirty="0">
                <a:solidFill>
                  <a:srgbClr val="000000"/>
                </a:solidFill>
                <a:latin typeface="Trebuchet MS" panose="020B0703020202090204" pitchFamily="34" charset="0"/>
              </a:rPr>
              <a:t>(progressione miopica media media -0,41 ± 0,06 D nel gruppo DIMS vs. -0,85 ± 0,08 D nel gruppo di visione singola )</a:t>
            </a:r>
          </a:p>
          <a:p>
            <a:pPr algn="just">
              <a:lnSpc>
                <a:spcPct val="90000"/>
              </a:lnSpc>
              <a:buFontTx/>
              <a:buChar char="-"/>
            </a:pPr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62% in meno di allungamento assiale </a:t>
            </a:r>
            <a:r>
              <a:rPr lang="it-IT" dirty="0">
                <a:solidFill>
                  <a:srgbClr val="000000"/>
                </a:solidFill>
                <a:latin typeface="Trebuchet MS" panose="020B0703020202090204" pitchFamily="34" charset="0"/>
              </a:rPr>
              <a:t>(AL medio era rispettivamente di 0,21 e 0,55 mm nei gruppi DIMS e SV)(differenza media 0,34 ± 0,04 mm) rispetto alle lenti per occhiali a visione singola</a:t>
            </a:r>
          </a:p>
          <a:p>
            <a:pPr algn="just">
              <a:lnSpc>
                <a:spcPct val="90000"/>
              </a:lnSpc>
              <a:buFontTx/>
              <a:buChar char="-"/>
            </a:pPr>
            <a:r>
              <a:rPr lang="it-IT" dirty="0">
                <a:solidFill>
                  <a:srgbClr val="000000"/>
                </a:solidFill>
                <a:latin typeface="Trebuchet MS" panose="020B0703020202090204" pitchFamily="34" charset="0"/>
              </a:rPr>
              <a:t>circa </a:t>
            </a:r>
            <a:r>
              <a:rPr lang="it-IT" b="1" dirty="0">
                <a:solidFill>
                  <a:srgbClr val="000000"/>
                </a:solidFill>
                <a:latin typeface="Trebuchet MS" panose="020B0703020202090204" pitchFamily="34" charset="0"/>
              </a:rPr>
              <a:t>il </a:t>
            </a:r>
            <a:r>
              <a:rPr lang="it-IT" b="1" dirty="0">
                <a:solidFill>
                  <a:srgbClr val="0070C0"/>
                </a:solidFill>
                <a:latin typeface="Trebuchet MS" panose="020B0703020202090204" pitchFamily="34" charset="0"/>
              </a:rPr>
              <a:t>21,5% dei portatori di lenti DIMS non ha avuto progressione della miopia durante il periodo di studio di 2 anni</a:t>
            </a:r>
            <a:r>
              <a:rPr lang="it-IT" dirty="0">
                <a:solidFill>
                  <a:srgbClr val="000000"/>
                </a:solidFill>
                <a:latin typeface="Trebuchet MS" panose="020B0703020202090204" pitchFamily="34" charset="0"/>
              </a:rPr>
              <a:t>, mentre tra i controlli solo nel 6%.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6D59EB-CC86-5543-9FEA-9BE4B9AEE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890" y="946777"/>
            <a:ext cx="4821006" cy="5622166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069EC2-5CAD-E445-A79F-F1C2D1DBF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49" y="169725"/>
            <a:ext cx="5600323" cy="181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1697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{0BB32BA3-85BA-3D4B-868B-DE673B8B44D2}tf10001069</Template>
  <TotalTime>25828</TotalTime>
  <Words>3926</Words>
  <Application>Microsoft Office PowerPoint</Application>
  <PresentationFormat>Widescreen</PresentationFormat>
  <Paragraphs>271</Paragraphs>
  <Slides>37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5" baseType="lpstr">
      <vt:lpstr>Arial</vt:lpstr>
      <vt:lpstr>Bradley Hand</vt:lpstr>
      <vt:lpstr>Calibri</vt:lpstr>
      <vt:lpstr>Century Gothic</vt:lpstr>
      <vt:lpstr>Trebuchet MS</vt:lpstr>
      <vt:lpstr>Wingdings</vt:lpstr>
      <vt:lpstr>Wingdings 3</vt:lpstr>
      <vt:lpstr>Filo</vt:lpstr>
      <vt:lpstr>COME CERCARE DI FERMARE L’EVOLUZIONE DELLA MIOPIA</vt:lpstr>
      <vt:lpstr>EPIDEMIOLOGIA</vt:lpstr>
      <vt:lpstr>POSSIAMO FRENARE L’EVOLUZIONE DEL DIFETTO?</vt:lpstr>
      <vt:lpstr>Presentazione standard di PowerPoint</vt:lpstr>
      <vt:lpstr>APPROCCI OTTICI</vt:lpstr>
      <vt:lpstr>OCCHIALI</vt:lpstr>
      <vt:lpstr>Bifocal spectacles and progressive additional lenses (PALs)</vt:lpstr>
      <vt:lpstr>LENTI PER OCCHIALI DIMS (Defocus Incorporated Multiple Segments Technology) </vt:lpstr>
      <vt:lpstr>Presentazione standard di PowerPoint</vt:lpstr>
      <vt:lpstr>Presentazione standard di PowerPoint</vt:lpstr>
      <vt:lpstr>Presentazione standard di PowerPoint</vt:lpstr>
      <vt:lpstr>H.A.L.T. technology Highly Aspherical Lenslet Target</vt:lpstr>
      <vt:lpstr>H.A.L.T. technology </vt:lpstr>
      <vt:lpstr>Presentazione standard di PowerPoint</vt:lpstr>
      <vt:lpstr>LENTI A CONTATTO   </vt:lpstr>
      <vt:lpstr>MiSight Contact Lenses </vt:lpstr>
      <vt:lpstr>Presentazione standard di PowerPoint</vt:lpstr>
      <vt:lpstr>Presentazione standard di PowerPoint</vt:lpstr>
      <vt:lpstr>Presentazione standard di PowerPoint</vt:lpstr>
      <vt:lpstr>ORTOCHERATOLOGIA</vt:lpstr>
      <vt:lpstr>ORTOCHERATOLOGIA</vt:lpstr>
      <vt:lpstr>ORTOCHERATOLOGIA</vt:lpstr>
      <vt:lpstr>Presentazione standard di PowerPoint</vt:lpstr>
      <vt:lpstr>ORTOCHERATOLOGIA – SICUREZZA</vt:lpstr>
      <vt:lpstr>EFFETTO REBOUND</vt:lpstr>
      <vt:lpstr>CONTROLLO DELLA MIOPIA - STRATEGIE FARMACOLOGICHE</vt:lpstr>
      <vt:lpstr>ATROPINA</vt:lpstr>
      <vt:lpstr>ATROPINA</vt:lpstr>
      <vt:lpstr>ATROPINA</vt:lpstr>
      <vt:lpstr>ATROPINA – Lamp Study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Efficacia del trattamento combinato di OK e Atropina 0,01% per i bambini con miopia.</vt:lpstr>
      <vt:lpstr>Presentazione standard di PowerPoint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Dario Giattini</dc:creator>
  <cp:lastModifiedBy>SONIA TANINI COSI</cp:lastModifiedBy>
  <cp:revision>199</cp:revision>
  <dcterms:created xsi:type="dcterms:W3CDTF">2022-02-12T18:25:23Z</dcterms:created>
  <dcterms:modified xsi:type="dcterms:W3CDTF">2022-03-18T11:24:51Z</dcterms:modified>
</cp:coreProperties>
</file>